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 id="214748365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6858000" cx="12192000"/>
  <p:notesSz cx="6858000" cy="9144000"/>
  <p:embeddedFontLs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1" roundtripDataSignature="AMtx7mhAPTcWTY77skNXpAhCtYAUVEtRL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DBF4719-2E81-4DF6-93D6-8F3774A9F094}">
  <a:tblStyle styleId="{7DBF4719-2E81-4DF6-93D6-8F3774A9F09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3.xml"/><Relationship Id="rId41" Type="http://customschemas.google.com/relationships/presentationmetadata" Target="meta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OpenSans-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OpenSans-italic.fntdata"/><Relationship Id="rId16" Type="http://schemas.openxmlformats.org/officeDocument/2006/relationships/slide" Target="slides/slide9.xml"/><Relationship Id="rId38" Type="http://schemas.openxmlformats.org/officeDocument/2006/relationships/font" Target="fonts/OpenSans-bold.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codecombat.com/" TargetMode="External"/><Relationship Id="rId10" Type="http://schemas.openxmlformats.org/officeDocument/2006/relationships/hyperlink" Target="https://workspace.google.com/products/jamboard/" TargetMode="External"/><Relationship Id="rId9" Type="http://schemas.openxmlformats.org/officeDocument/2006/relationships/hyperlink" Target="https://padlet.com/" TargetMode="External"/><Relationship Id="rId5" Type="http://schemas.openxmlformats.org/officeDocument/2006/relationships/hyperlink" Target="https://kahoot.com/" TargetMode="External"/><Relationship Id="rId6" Type="http://schemas.openxmlformats.org/officeDocument/2006/relationships/hyperlink" Target="https://moodle.org/" TargetMode="External"/><Relationship Id="rId7" Type="http://schemas.openxmlformats.org/officeDocument/2006/relationships/hyperlink" Target="https://chatgpt.com/" TargetMode="External"/><Relationship Id="rId8" Type="http://schemas.openxmlformats.org/officeDocument/2006/relationships/hyperlink" Target="https://www.mentimeter.co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5p.org/" TargetMode="External"/><Relationship Id="rId3" Type="http://schemas.openxmlformats.org/officeDocument/2006/relationships/hyperlink" Target="https://h5p.org/question-set" TargetMode="External"/><Relationship Id="rId4" Type="http://schemas.openxmlformats.org/officeDocument/2006/relationships/hyperlink" Target="https://kahoot.com/" TargetMode="External"/><Relationship Id="rId5" Type="http://schemas.openxmlformats.org/officeDocument/2006/relationships/hyperlink" Target="https://codecombat.co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01b5cbe11_1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3501b5cbe11_1_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48" name="Google Shape;148;g3501b5cbe11_1_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01b5cbe11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g3501b5cbe11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56" name="Google Shape;156;g3501b5cbe11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441028e5a5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3441028e5a5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Crea dei gruppi di partecipanti e invitali a parlare del modo in cui questi strumenti possono favorire la partecipazione, la creatività e i processi di valutazione. Quale strumento ritengono più utile?</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64" name="Google Shape;164;g3441028e5a5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08979d82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3408979d82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Ecco l’attività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lang="en-US">
                <a:solidFill>
                  <a:srgbClr val="2B454E"/>
                </a:solidFill>
              </a:rPr>
              <a:t>Diapositive 16-18 – Esempio di quiz H5P</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Diapositive 19-21 – Esempio di quiz su Moodle</a:t>
            </a:r>
            <a:endParaRPr>
              <a:solidFill>
                <a:srgbClr val="2B454E"/>
              </a:solidFill>
            </a:endParaRPr>
          </a:p>
        </p:txBody>
      </p:sp>
      <p:sp>
        <p:nvSpPr>
          <p:cNvPr id="171" name="Google Shape;171;g3408979d82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408979d82a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408979d82a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b="0">
              <a:solidFill>
                <a:srgbClr val="2B454E"/>
              </a:solidFill>
            </a:endParaRPr>
          </a:p>
        </p:txBody>
      </p:sp>
      <p:sp>
        <p:nvSpPr>
          <p:cNvPr id="178" name="Google Shape;178;g3408979d82a_0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979d82a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979d82a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185" name="Google Shape;185;g3408979d82a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08979d82a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08979d82a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193" name="Google Shape;193;g3408979d82a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08979d82a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g3408979d82a_0_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00" name="Google Shape;200;g3408979d82a_0_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08979d82a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3408979d82a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07" name="Google Shape;207;g3408979d82a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08979d82a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g3408979d82a_0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15" name="Google Shape;215;g3408979d82a_0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408979d82a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g3408979d82a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23" name="Google Shape;223;g3408979d82a_0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408979d82a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g3408979d82a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30" name="Google Shape;230;g3408979d82a_0_2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08979d82a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3408979d82a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38" name="Google Shape;238;g3408979d82a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408979d82a_0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3408979d82a_0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b="0" lang="en-US">
                <a:solidFill>
                  <a:srgbClr val="2B454E"/>
                </a:solidFill>
              </a:rPr>
              <a:t>L’attività 2 continua.</a:t>
            </a:r>
            <a:endParaRPr/>
          </a:p>
          <a:p>
            <a:pPr indent="0" lvl="0" marL="0" rtl="0" algn="l">
              <a:lnSpc>
                <a:spcPct val="90000"/>
              </a:lnSpc>
              <a:spcBef>
                <a:spcPts val="1000"/>
              </a:spcBef>
              <a:spcAft>
                <a:spcPts val="0"/>
              </a:spcAft>
              <a:buSzPts val="1400"/>
              <a:buNone/>
            </a:pPr>
            <a:r>
              <a:rPr b="0" lang="en-US">
                <a:solidFill>
                  <a:srgbClr val="2B454E"/>
                </a:solidFill>
              </a:rPr>
              <a:t>Diapositive 11-15 – Modello per la creazione del quiz</a:t>
            </a:r>
            <a:endParaRPr/>
          </a:p>
          <a:p>
            <a:pPr indent="0" lvl="0" marL="0" rtl="0" algn="l">
              <a:lnSpc>
                <a:spcPct val="90000"/>
              </a:lnSpc>
              <a:spcBef>
                <a:spcPts val="1000"/>
              </a:spcBef>
              <a:spcAft>
                <a:spcPts val="0"/>
              </a:spcAft>
              <a:buSzPts val="1400"/>
              <a:buNone/>
            </a:pPr>
            <a:r>
              <a:rPr b="0" lang="en-US">
                <a:solidFill>
                  <a:srgbClr val="2B454E"/>
                </a:solidFill>
              </a:rPr>
              <a:t>Diapositive 16-18 – Esempio di quiz H5P</a:t>
            </a:r>
            <a:endParaRPr/>
          </a:p>
          <a:p>
            <a:pPr indent="0" lvl="0" marL="0" rtl="0" algn="l">
              <a:lnSpc>
                <a:spcPct val="90000"/>
              </a:lnSpc>
              <a:spcBef>
                <a:spcPts val="1000"/>
              </a:spcBef>
              <a:spcAft>
                <a:spcPts val="0"/>
              </a:spcAft>
              <a:buSzPts val="1400"/>
              <a:buNone/>
            </a:pPr>
            <a:r>
              <a:rPr b="0" lang="en-US">
                <a:solidFill>
                  <a:srgbClr val="2B454E"/>
                </a:solidFill>
              </a:rPr>
              <a:t>Diapositive 19-21 – Esempio di quiz su Moodle</a:t>
            </a:r>
            <a:endParaRPr>
              <a:solidFill>
                <a:srgbClr val="2B454E"/>
              </a:solidFill>
            </a:endParaRPr>
          </a:p>
        </p:txBody>
      </p:sp>
      <p:sp>
        <p:nvSpPr>
          <p:cNvPr id="246" name="Google Shape;246;g3408979d82a_0_5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441028e5a5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g3441028e5a5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Diapositiva finale dell’attività 2</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Invita le e i partecipanti a creare un quiz utilizzando il software H5P. </a:t>
            </a:r>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Incoraggia le e i partecipanti a condividere i rispettivi quiz e ad esprimere le loro opinioni in merito. </a:t>
            </a:r>
            <a:endParaRPr>
              <a:solidFill>
                <a:srgbClr val="2B454E"/>
              </a:solidFill>
            </a:endParaRPr>
          </a:p>
        </p:txBody>
      </p:sp>
      <p:sp>
        <p:nvSpPr>
          <p:cNvPr id="253" name="Google Shape;253;g3441028e5a5_0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441028e5a5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3441028e5a5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Ecco l’attività 3. </a:t>
            </a:r>
            <a:endParaRPr/>
          </a:p>
          <a:p>
            <a:pPr indent="0" lvl="0" marL="0" rtl="0" algn="l">
              <a:lnSpc>
                <a:spcPct val="90000"/>
              </a:lnSpc>
              <a:spcBef>
                <a:spcPts val="1000"/>
              </a:spcBef>
              <a:spcAft>
                <a:spcPts val="0"/>
              </a:spcAft>
              <a:buSzPts val="1400"/>
              <a:buNone/>
            </a:pPr>
            <a:r>
              <a:rPr lang="en-US">
                <a:solidFill>
                  <a:srgbClr val="2B454E"/>
                </a:solidFill>
              </a:rPr>
              <a:t>Crea dei gruppi di partecipanti e invitali a discutere e a condividere le loro esperienze legate all’uso di strumenti digitali. </a:t>
            </a:r>
            <a:endParaRPr/>
          </a:p>
          <a:p>
            <a:pPr indent="0" lvl="0" marL="0" rtl="0" algn="l">
              <a:lnSpc>
                <a:spcPct val="90000"/>
              </a:lnSpc>
              <a:spcBef>
                <a:spcPts val="1000"/>
              </a:spcBef>
              <a:spcAft>
                <a:spcPts val="0"/>
              </a:spcAft>
              <a:buSzPts val="1400"/>
              <a:buNone/>
            </a:pPr>
            <a:r>
              <a:rPr lang="en-US">
                <a:solidFill>
                  <a:srgbClr val="2B454E"/>
                </a:solidFill>
              </a:rPr>
              <a:t>Incoraggia le e i partecipanti a condividere le loro esperienze sul forum di discussione. </a:t>
            </a:r>
            <a:endParaRPr>
              <a:solidFill>
                <a:srgbClr val="2B454E"/>
              </a:solidFill>
            </a:endParaRPr>
          </a:p>
        </p:txBody>
      </p:sp>
      <p:sp>
        <p:nvSpPr>
          <p:cNvPr id="260" name="Google Shape;260;g3441028e5a5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08979d82a_0_1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These are the references for the publications used.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Moreover, last 2 links are tutorial videos for H5P and Moodle Quiz usage, respectively.</a:t>
            </a:r>
            <a:endParaRPr/>
          </a:p>
        </p:txBody>
      </p:sp>
      <p:sp>
        <p:nvSpPr>
          <p:cNvPr id="272" name="Google Shape;272;g3408979d82a_0_1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Questa diapositiva è utile per condividere i link al sito, al quadro di riferimento e agli scenari di apprendimento di TINKER. </a:t>
            </a:r>
            <a:endParaRPr/>
          </a:p>
        </p:txBody>
      </p:sp>
      <p:sp>
        <p:nvSpPr>
          <p:cNvPr id="278" name="Google Shape;27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6" name="Google Shape;28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Puoi utilizzare questa diapositiva come promemoria e per informare le e i partecipanti dei risultati di apprendimento attesi al termine di questa lezione.</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6cef8a4_2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6cef8a4_2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Ecco l’elenco dei contenuti che può essere utilizzato per fare un riepilogo e informare le e i partecipanti in merito a ciò che possono aspettarsi dalla lezione. </a:t>
            </a:r>
            <a:endParaRPr/>
          </a:p>
        </p:txBody>
      </p:sp>
      <p:sp>
        <p:nvSpPr>
          <p:cNvPr id="101" name="Google Shape;101;g342f6cef8a4_2_18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441028e5a5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 name="Google Shape;109;g3441028e5a5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In un mondo dell’istruzione che si evolve rapidamente, gli strumenti digitali svolgono un ruolo cruciale nel campo della didattica dell’informatica, arricchendo le esperienze di insegnamento e apprendimento. Per approfondire ulteriormente questo tema: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parleremo dell’importanza degli strumenti digitali nel campo dell’informatica e di come possono contribuire a rendere più efficace il processo di apprendimento;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metteremo in relazione questo tema alle esperienze pregresse delle e dei partecipanti riflettendo sul loro utilizzo degli strumenti digitali e il loro impatto sulla didattica;</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sottolineeremo i legami tra gli strumenti digitali e il quadro di riferimento di TINKER ai fini della promozione di esperienze di apprendimento autentico per le e gli studenti.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Questa discussione fornirà degli spunti preziosi riguardo al ruolo della tecnologia nel campo dell’istruzione garantendo l’inclusione e la partecipazione negli ambienti di apprendimento. </a:t>
            </a:r>
            <a:endParaRPr/>
          </a:p>
          <a:p>
            <a:pPr indent="0" lvl="0" marL="0" rtl="0" algn="l">
              <a:lnSpc>
                <a:spcPct val="100000"/>
              </a:lnSpc>
              <a:spcBef>
                <a:spcPts val="0"/>
              </a:spcBef>
              <a:spcAft>
                <a:spcPts val="0"/>
              </a:spcAft>
              <a:buSzPts val="1100"/>
              <a:buNone/>
            </a:pPr>
            <a:r>
              <a:t/>
            </a:r>
            <a:endParaRPr/>
          </a:p>
        </p:txBody>
      </p:sp>
      <p:sp>
        <p:nvSpPr>
          <p:cNvPr id="110" name="Google Shape;110;g3441028e5a5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41028e5a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3441028e5a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Da’ delle informazioni sui metodi di insegnamento tradizionali. </a:t>
            </a:r>
            <a:endParaRPr/>
          </a:p>
          <a:p>
            <a:pPr indent="0" lvl="0" marL="0" rtl="0" algn="l">
              <a:lnSpc>
                <a:spcPct val="90000"/>
              </a:lnSpc>
              <a:spcBef>
                <a:spcPts val="1000"/>
              </a:spcBef>
              <a:spcAft>
                <a:spcPts val="0"/>
              </a:spcAft>
              <a:buSzPts val="1400"/>
              <a:buNone/>
            </a:pPr>
            <a:r>
              <a:rPr lang="en-US">
                <a:solidFill>
                  <a:srgbClr val="2B454E"/>
                </a:solidFill>
              </a:rPr>
              <a:t>Fa’ riferimento ai vantaggi degli strumenti digitali</a:t>
            </a:r>
            <a:endParaRPr>
              <a:solidFill>
                <a:srgbClr val="2B454E"/>
              </a:solidFill>
            </a:endParaRPr>
          </a:p>
          <a:p>
            <a:pPr indent="-431800" lvl="1" marL="1371600" marR="0" rtl="0" algn="l">
              <a:lnSpc>
                <a:spcPct val="90000"/>
              </a:lnSpc>
              <a:spcBef>
                <a:spcPts val="1000"/>
              </a:spcBef>
              <a:spcAft>
                <a:spcPts val="0"/>
              </a:spcAft>
              <a:buSzPts val="2800"/>
              <a:buChar char="○"/>
            </a:pPr>
            <a:r>
              <a:rPr lang="en-US" sz="3000"/>
              <a:t>Maggiore coinvolgimento</a:t>
            </a:r>
            <a:endParaRPr/>
          </a:p>
          <a:p>
            <a:pPr indent="-431800" lvl="1" marL="1371600" marR="0" rtl="0" algn="l">
              <a:lnSpc>
                <a:spcPct val="90000"/>
              </a:lnSpc>
              <a:spcBef>
                <a:spcPts val="1000"/>
              </a:spcBef>
              <a:spcAft>
                <a:spcPts val="0"/>
              </a:spcAft>
              <a:buSzPts val="2800"/>
              <a:buChar char="○"/>
            </a:pPr>
            <a:r>
              <a:rPr lang="en-US" sz="3000"/>
              <a:t>Possibilità di accontentare diversi stili di apprendimento</a:t>
            </a:r>
            <a:endParaRPr/>
          </a:p>
          <a:p>
            <a:pPr indent="-431800" lvl="1" marL="1371600" marR="0" rtl="0" algn="l">
              <a:lnSpc>
                <a:spcPct val="90000"/>
              </a:lnSpc>
              <a:spcBef>
                <a:spcPts val="1000"/>
              </a:spcBef>
              <a:spcAft>
                <a:spcPts val="0"/>
              </a:spcAft>
              <a:buSzPts val="2800"/>
              <a:buChar char="○"/>
            </a:pPr>
            <a:r>
              <a:rPr lang="en-US" sz="3000"/>
              <a:t>Feedback istantanei</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17" name="Google Shape;117;g3441028e5a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441028e5a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3441028e5a5_0_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Fa’ riferimento agli strumenti digitali che possono aiutare a creare lezioni autentiche, inclusive e perfettamente in linea con gli scopi del quadro di riferimento di TINKER. </a:t>
            </a:r>
            <a:endParaRPr/>
          </a:p>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126" name="Google Shape;126;g3441028e5a5_0_4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441028e5a5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3441028e5a5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Da’ alcune informazioni sui seguenti strumenti:</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H5P – consente di creare contenuti interattivi, come quiz, video e presentazioni. </a:t>
            </a:r>
            <a:r>
              <a:rPr lang="en-US" u="sng">
                <a:solidFill>
                  <a:schemeClr val="hlink"/>
                </a:solidFill>
                <a:hlinkClick r:id="rId2"/>
              </a:rPr>
              <a:t>https://h5p.org/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Quiz H5P – un software basato su contenuti HTML5 che consente di creare quiz interattivi. </a:t>
            </a:r>
            <a:r>
              <a:rPr lang="en-US" u="sng">
                <a:solidFill>
                  <a:schemeClr val="hlink"/>
                </a:solidFill>
                <a:hlinkClick r:id="rId3"/>
              </a:rPr>
              <a:t>https://h5p.org/question-set</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CodeCombat – una piattaforma che consente di imparare i linguaggi di programmazione attraverso delle sfide. </a:t>
            </a:r>
            <a:r>
              <a:rPr lang="en-US" u="sng">
                <a:solidFill>
                  <a:schemeClr val="hlink"/>
                </a:solidFill>
                <a:hlinkClick r:id="rId4"/>
              </a:rPr>
              <a:t>https://codecombat.com/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Kahoot! – una piattaforma che consente di somministrare dei questionari in tempo reale e rendere le valutazioni più interattive. </a:t>
            </a:r>
            <a:r>
              <a:rPr lang="en-US" u="sng">
                <a:solidFill>
                  <a:schemeClr val="hlink"/>
                </a:solidFill>
                <a:hlinkClick r:id="rId5"/>
              </a:rPr>
              <a:t>https://kahoot.com/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Moodle Quizzes – una funzione di Moodle che consente di creare quiz e valutazioni personalizzati. </a:t>
            </a:r>
            <a:r>
              <a:rPr lang="en-US" u="sng">
                <a:solidFill>
                  <a:schemeClr val="hlink"/>
                </a:solidFill>
                <a:hlinkClick r:id="rId6"/>
              </a:rPr>
              <a:t>https://moodle.org/</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Chatbot – degli strumenti gestiti dall’IA che interagiscono e valutano automaticamente gli studenti, come ChatGPT: </a:t>
            </a:r>
            <a:r>
              <a:rPr lang="en-US" u="sng">
                <a:solidFill>
                  <a:schemeClr val="hlink"/>
                </a:solidFill>
                <a:hlinkClick r:id="rId7"/>
              </a:rPr>
              <a:t>https://chatgpt.com/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Mentimeter – uno strumento che consente di creare delle presentazioni dotate con sondaggi in tempo reale, quiz e sessioni di domande e risposte. </a:t>
            </a:r>
            <a:r>
              <a:rPr lang="en-US" u="sng">
                <a:solidFill>
                  <a:schemeClr val="hlink"/>
                </a:solidFill>
                <a:hlinkClick r:id="rId8"/>
              </a:rPr>
              <a:t>https://www.mentimeter.com/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Padlet – una bacheca sulla quale condividere idee, file e documenti multimediali. </a:t>
            </a:r>
            <a:r>
              <a:rPr lang="en-US" u="sng">
                <a:solidFill>
                  <a:schemeClr val="hlink"/>
                </a:solidFill>
                <a:hlinkClick r:id="rId9"/>
              </a:rPr>
              <a:t>https://padlet.com/</a:t>
            </a:r>
            <a:r>
              <a:rPr lang="en-US"/>
              <a:t> </a:t>
            </a:r>
            <a:endParaRPr/>
          </a:p>
          <a:p>
            <a:pPr indent="-228600" lvl="0" marL="457200" marR="0" rtl="0" algn="l">
              <a:lnSpc>
                <a:spcPct val="100000"/>
              </a:lnSpc>
              <a:spcBef>
                <a:spcPts val="0"/>
              </a:spcBef>
              <a:spcAft>
                <a:spcPts val="0"/>
              </a:spcAft>
              <a:buClr>
                <a:srgbClr val="000000"/>
              </a:buClr>
              <a:buSzPts val="1400"/>
              <a:buFont typeface="Arial"/>
              <a:buNone/>
            </a:pPr>
            <a:r>
              <a:t/>
            </a:r>
            <a:endParaRPr/>
          </a:p>
          <a:p>
            <a:pPr indent="-228600" lvl="0" marL="457200" marR="0" rtl="0" algn="l">
              <a:lnSpc>
                <a:spcPct val="100000"/>
              </a:lnSpc>
              <a:spcBef>
                <a:spcPts val="0"/>
              </a:spcBef>
              <a:spcAft>
                <a:spcPts val="0"/>
              </a:spcAft>
              <a:buClr>
                <a:srgbClr val="000000"/>
              </a:buClr>
              <a:buSzPts val="1400"/>
              <a:buFont typeface="Arial"/>
              <a:buNone/>
            </a:pPr>
            <a:r>
              <a:rPr lang="en-US"/>
              <a:t>Google Jamboard – Una bacheca e lavagna digitale che consente di collaborare in tempo reale. </a:t>
            </a:r>
            <a:r>
              <a:rPr lang="en-US" u="sng">
                <a:solidFill>
                  <a:schemeClr val="hlink"/>
                </a:solidFill>
                <a:hlinkClick r:id="rId10"/>
              </a:rPr>
              <a:t>https://workspace.google.com/products/jamboard/</a:t>
            </a:r>
            <a:r>
              <a:rPr lang="en-US"/>
              <a:t> </a:t>
            </a:r>
            <a:endParaRPr/>
          </a:p>
        </p:txBody>
      </p:sp>
      <p:sp>
        <p:nvSpPr>
          <p:cNvPr id="133" name="Google Shape;133;g3441028e5a5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01b5cbe11_1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3501b5cbe11_1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extLst>
                  <a:ext uri="http://customooxmlschemas.google.com/">
                    <go:slidesCustomData xmlns:go="http://customooxmlschemas.google.com/" textRoundtripDataId="1"/>
                  </a:ext>
                </a:extLst>
              </a:rPr>
              <a:t>Ecco l’attività 1: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è un software open-source che consente di creare quiz, valutazioni e altri contenuti coinvolgenti e interattivi. Consente di porre diversi tipi di domande e di creare delle attività volte a rendere l’apprendimento più dinamico e interattivo. LINK: </a:t>
            </a:r>
            <a:r>
              <a:rPr b="0"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https://h5p.org/</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H5P Question Set fornisce dei riscontri e dei punteggi in tempo reale, aiuta a tracciare i progressi e ciò lo rende perfetto ai fini della valutazione formativa. Le domande possono essere inserite in siti web, sistemi di gestione dell’apprendimento come Moodle o usate in maniera indipendente per aumentare la partecipazione e incentivare l’apprendimento.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LINK: </a:t>
            </a:r>
            <a:r>
              <a:rPr b="0" i="0"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https://h5p.org/question-set</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Kahoot! è una piattaforma educativa che consente alle e agli insegnanti di creare e proporre dei quiz, dei sondaggi e delle discussioni interattive. Le e gli studenti partecipano in tempo reale utilizzando i propri dispositivi. In questo modo la il processo di valutazione diviene più divertente e interattivo ed incoraggia la partecipazione. Permette anche di accedere a sfide asincrone per l’apprendimento da remoto. LINK: </a:t>
            </a:r>
            <a:r>
              <a:rPr b="0" i="0" lang="en-US" sz="12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https://kahoot.com/</a:t>
            </a:r>
            <a:r>
              <a:rPr b="0" i="0" lang="en-US" sz="1200" u="none" cap="none" strike="noStrike">
                <a:solidFill>
                  <a:schemeClr val="dk1"/>
                </a:solidFill>
                <a:latin typeface="Calibri"/>
                <a:ea typeface="Calibri"/>
                <a:cs typeface="Calibri"/>
                <a:sym typeface="Calibri"/>
              </a:rPr>
              <a:t> </a:t>
            </a:r>
            <a:endParaRPr/>
          </a:p>
          <a:p>
            <a:pPr indent="-228600" lvl="0" marL="45720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CodeCombat è un gioco educativo progettato per insegnare i linguaggi di programmazione come Python e JavaScript attraverso delle avventure divertenti. Chi gioca è chiamato a scrivere un codice allo scopo di orientarsi tra le sfide e risolvere degli enigmi. Per questa ragione è uno strumento eccellente per le e gli insegnanti che vogliono permettere alle proprie e ai propri studenti di imparare a programmare in modo divertente. </a:t>
            </a:r>
            <a:r>
              <a:rPr b="0" i="0" lang="en-US" sz="12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https://codecombat.com/</a:t>
            </a:r>
            <a:r>
              <a:rPr b="0" i="0" lang="en-US" sz="1200" u="none" cap="none" strike="noStrike">
                <a:solidFill>
                  <a:schemeClr val="dk1"/>
                </a:solidFill>
                <a:latin typeface="Calibri"/>
                <a:ea typeface="Calibri"/>
                <a:cs typeface="Calibri"/>
                <a:sym typeface="Calibri"/>
              </a:rPr>
              <a:t> </a:t>
            </a:r>
            <a:endParaRPr/>
          </a:p>
        </p:txBody>
      </p:sp>
      <p:sp>
        <p:nvSpPr>
          <p:cNvPr id="140" name="Google Shape;140;g3501b5cbe11_1_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3.png"/><Relationship Id="rId4"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 Id="rId3" Type="http://schemas.openxmlformats.org/officeDocument/2006/relationships/image" Target="../media/image7.jpg"/><Relationship Id="rId4" Type="http://schemas.openxmlformats.org/officeDocument/2006/relationships/image" Target="../media/image16.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png"/><Relationship Id="rId13" Type="http://schemas.openxmlformats.org/officeDocument/2006/relationships/image" Target="../media/image17.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1.png"/><Relationship Id="rId4" Type="http://schemas.openxmlformats.org/officeDocument/2006/relationships/image" Target="../media/image12.png"/><Relationship Id="rId9" Type="http://schemas.openxmlformats.org/officeDocument/2006/relationships/image" Target="../media/image10.png"/><Relationship Id="rId5" Type="http://schemas.openxmlformats.org/officeDocument/2006/relationships/image" Target="../media/image6.png"/><Relationship Id="rId6" Type="http://schemas.openxmlformats.org/officeDocument/2006/relationships/image" Target="../media/image14.jpg"/><Relationship Id="rId7" Type="http://schemas.openxmlformats.org/officeDocument/2006/relationships/image" Target="../media/image13.png"/><Relationship Id="rId8"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png"/><Relationship Id="rId13" Type="http://schemas.openxmlformats.org/officeDocument/2006/relationships/image" Target="../media/image17.png"/><Relationship Id="rId12"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11.png"/><Relationship Id="rId4" Type="http://schemas.openxmlformats.org/officeDocument/2006/relationships/image" Target="../media/image12.png"/><Relationship Id="rId9" Type="http://schemas.openxmlformats.org/officeDocument/2006/relationships/image" Target="../media/image10.png"/><Relationship Id="rId5" Type="http://schemas.openxmlformats.org/officeDocument/2006/relationships/image" Target="../media/image6.png"/><Relationship Id="rId6" Type="http://schemas.openxmlformats.org/officeDocument/2006/relationships/image" Target="../media/image14.jpg"/><Relationship Id="rId7" Type="http://schemas.openxmlformats.org/officeDocument/2006/relationships/image" Target="../media/image13.png"/><Relationship Id="rId8"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7" name="Shape 27"/>
        <p:cNvGrpSpPr/>
        <p:nvPr/>
      </p:nvGrpSpPr>
      <p:grpSpPr>
        <a:xfrm>
          <a:off x="0" y="0"/>
          <a:ext cx="0" cy="0"/>
          <a:chOff x="0" y="0"/>
          <a:chExt cx="0" cy="0"/>
        </a:xfrm>
      </p:grpSpPr>
      <p:pic>
        <p:nvPicPr>
          <p:cNvPr id="28" name="Google Shape;28;p8"/>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9" name="Google Shape;29;p8"/>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30" name="Google Shape;30;p8"/>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31" name="Google Shape;31;p8"/>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32" name="Google Shape;32;p8"/>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3" name="Google Shape;33;p8"/>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4" name="Google Shape;34;p8"/>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8"/>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000"/>
              </a:spcBef>
              <a:spcAft>
                <a:spcPts val="0"/>
              </a:spcAft>
              <a:buClr>
                <a:schemeClr val="dk1"/>
              </a:buClr>
              <a:buSzPts val="1600"/>
              <a:buFont typeface="Arial"/>
              <a:buNone/>
              <a:defRPr b="0" i="1" sz="28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rgbClr val="000000"/>
                </a:solidFill>
                <a:latin typeface="Arial"/>
                <a:ea typeface="Arial"/>
                <a:cs typeface="Arial"/>
                <a:sym typeface="Arial"/>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rgbClr val="000000"/>
                </a:solidFill>
                <a:latin typeface="Arial"/>
                <a:ea typeface="Arial"/>
                <a:cs typeface="Arial"/>
                <a:sym typeface="Arial"/>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rgbClr val="000000"/>
                </a:solidFill>
                <a:latin typeface="Arial"/>
                <a:ea typeface="Arial"/>
                <a:cs typeface="Arial"/>
                <a:sym typeface="Arial"/>
              </a:defRPr>
            </a:lvl9pPr>
          </a:lstStyle>
          <a:p/>
        </p:txBody>
      </p:sp>
      <p:sp>
        <p:nvSpPr>
          <p:cNvPr id="36" name="Google Shape;36;p8"/>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6cef8a4_2_137"/>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6cef8a4_2_13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6cef8a4_2_137"/>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6cef8a4_2_137"/>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6cef8a4_2_13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6cef8a4_2_137"/>
          <p:cNvGrpSpPr/>
          <p:nvPr/>
        </p:nvGrpSpPr>
        <p:grpSpPr>
          <a:xfrm>
            <a:off x="2179811" y="4729766"/>
            <a:ext cx="7832078" cy="1110328"/>
            <a:chOff x="2179603" y="4888792"/>
            <a:chExt cx="7798544" cy="1110328"/>
          </a:xfrm>
        </p:grpSpPr>
        <p:pic>
          <p:nvPicPr>
            <p:cNvPr id="47" name="Google Shape;47;g342f6cef8a4_2_13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6cef8a4_2_137"/>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6cef8a4_2_137"/>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6cef8a4_2_13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6cef8a4_2_137"/>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6cef8a4_2_13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6cef8a4_2_13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6cef8a4_2_13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6cef8a4_2_13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6cef8a4_2_13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e36086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e36086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e36086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e36086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e36086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e36086_0_63"/>
          <p:cNvGrpSpPr/>
          <p:nvPr/>
        </p:nvGrpSpPr>
        <p:grpSpPr>
          <a:xfrm>
            <a:off x="2179811" y="4729766"/>
            <a:ext cx="7832078" cy="1110328"/>
            <a:chOff x="2179603" y="4888792"/>
            <a:chExt cx="7798544" cy="1110328"/>
          </a:xfrm>
        </p:grpSpPr>
        <p:pic>
          <p:nvPicPr>
            <p:cNvPr id="67" name="Google Shape;67;g35773e36086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e36086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e36086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e36086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e36086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e36086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e36086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e36086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e36086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e36086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e36086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e36086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24" name="Shape 24"/>
        <p:cNvGrpSpPr/>
        <p:nvPr/>
      </p:nvGrpSpPr>
      <p:grpSpPr>
        <a:xfrm>
          <a:off x="0" y="0"/>
          <a:ext cx="0" cy="0"/>
          <a:chOff x="0" y="0"/>
          <a:chExt cx="0" cy="0"/>
        </a:xfrm>
      </p:grpSpPr>
      <p:sp>
        <p:nvSpPr>
          <p:cNvPr id="25" name="Google Shape;2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26" name="Google Shape;2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e36086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e36086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kahoot.com" TargetMode="External"/><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odecombat.com" TargetMode="Externa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doi.org/10.1080/1554480X.2024.2379789" TargetMode="External"/><Relationship Id="rId4" Type="http://schemas.openxmlformats.org/officeDocument/2006/relationships/hyperlink" Target="https://doi.org/10.1016/j.susoc.2022.05.004" TargetMode="External"/><Relationship Id="rId5" Type="http://schemas.openxmlformats.org/officeDocument/2006/relationships/hyperlink" Target="https://www.youtube.com/watch?v=-t8vC25bGI4&amp;pp=ygUkcHJhY3RpY2FsIHVzZXMgb2YgaDVwIHF1aXogcXVlc3Rpb25z" TargetMode="External"/><Relationship Id="rId6" Type="http://schemas.openxmlformats.org/officeDocument/2006/relationships/hyperlink" Target="https://www.youtube.com/watch?v=TeZbOTszyCQ&amp;pp=ygUncHJhY3RpY2FsIHVzZXMgb2YgTW9vZGxlIHF1aXogcXVlc3Rpb25z"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38.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6.png"/></Relationships>
</file>

<file path=ppt/slides/_rels/slide29.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8.png"/><Relationship Id="rId13" Type="http://schemas.openxmlformats.org/officeDocument/2006/relationships/hyperlink" Target="https://tinker-project.eu/elearning/" TargetMode="External"/><Relationship Id="rId12"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png"/><Relationship Id="rId15" Type="http://schemas.openxmlformats.org/officeDocument/2006/relationships/hyperlink" Target="https://creativecommons.org/licenses/by-nc-nd/4.0/" TargetMode="External"/><Relationship Id="rId14" Type="http://schemas.openxmlformats.org/officeDocument/2006/relationships/image" Target="../media/image34.png"/><Relationship Id="rId5" Type="http://schemas.openxmlformats.org/officeDocument/2006/relationships/image" Target="../media/image14.jpg"/><Relationship Id="rId6" Type="http://schemas.openxmlformats.org/officeDocument/2006/relationships/image" Target="../media/image13.png"/><Relationship Id="rId7" Type="http://schemas.openxmlformats.org/officeDocument/2006/relationships/image" Target="../media/image15.png"/><Relationship Id="rId8"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h5p.org/content-types-and-applications" TargetMode="Externa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t>WP3: Formazione del personale docente per una didattica dell’informatica autentica e inclusiva in termini di genere </a:t>
            </a:r>
            <a:endParaRPr/>
          </a:p>
        </p:txBody>
      </p:sp>
      <p:sp>
        <p:nvSpPr>
          <p:cNvPr id="85" name="Google Shape;85;p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SzPts val="1600"/>
              <a:buNone/>
            </a:pPr>
            <a:r>
              <a:rPr lang="en-US"/>
              <a:t>Corso di formazione di TINKER per le scuole primarie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501b5cbe11_1_1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51" name="Google Shape;151;g3501b5cbe11_1_1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cos’è Kahoot?</a:t>
            </a:r>
            <a:br>
              <a:rPr b="1" lang="en-US" sz="2000">
                <a:solidFill>
                  <a:srgbClr val="000000"/>
                </a:solidFill>
              </a:rPr>
            </a:br>
            <a:r>
              <a:rPr lang="en-US" sz="2000">
                <a:solidFill>
                  <a:srgbClr val="000000"/>
                </a:solidFill>
              </a:rPr>
              <a:t> Kahoot è una </a:t>
            </a:r>
            <a:r>
              <a:rPr b="1" lang="en-US" sz="2000">
                <a:solidFill>
                  <a:srgbClr val="000000"/>
                </a:solidFill>
              </a:rPr>
              <a:t>piattaforma </a:t>
            </a:r>
            <a:r>
              <a:rPr lang="en-US" sz="2000">
                <a:solidFill>
                  <a:srgbClr val="000000"/>
                </a:solidFill>
              </a:rPr>
              <a:t>che consente alle e agli insegnanti di creare e proporre dei </a:t>
            </a:r>
            <a:r>
              <a:rPr b="1" lang="en-US" sz="2000">
                <a:solidFill>
                  <a:srgbClr val="000000"/>
                </a:solidFill>
              </a:rPr>
              <a:t>quiz, </a:t>
            </a:r>
            <a:r>
              <a:rPr lang="en-US" sz="2000">
                <a:solidFill>
                  <a:srgbClr val="000000"/>
                </a:solidFill>
              </a:rPr>
              <a:t>dei sondaggi in tempo reale allo scopo di rendere il processo di apprendimento più </a:t>
            </a:r>
            <a:r>
              <a:rPr b="1" lang="en-US" sz="2000">
                <a:solidFill>
                  <a:srgbClr val="000000"/>
                </a:solidFill>
              </a:rPr>
              <a:t>divertente, veloce e interattivo.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Diversi tipologie di domande </a:t>
            </a:r>
            <a:r>
              <a:rPr lang="en-US" sz="1600">
                <a:solidFill>
                  <a:srgbClr val="000000"/>
                </a:solidFill>
              </a:rPr>
              <a:t>– A risposta multipla, vero/falso, enigmi</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In tempo reale o in modalità asincrona</a:t>
            </a:r>
            <a:r>
              <a:rPr lang="en-US" sz="1600">
                <a:solidFill>
                  <a:srgbClr val="000000"/>
                </a:solidFill>
              </a:rPr>
              <a:t> – in classe o a casa</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Feedback e punteggi istantanei – </a:t>
            </a:r>
            <a:r>
              <a:rPr lang="en-US" sz="1600">
                <a:solidFill>
                  <a:srgbClr val="000000"/>
                </a:solidFill>
              </a:rPr>
              <a:t>tracciamento dei progressi in tempo reale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Gioco collaborativo </a:t>
            </a:r>
            <a:r>
              <a:rPr lang="en-US" sz="1600">
                <a:solidFill>
                  <a:srgbClr val="000000"/>
                </a:solidFill>
              </a:rPr>
              <a:t>– possibile giocare in squadre per promuovere la collaborazione</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di Kahoot in classe?</a:t>
            </a:r>
            <a:br>
              <a:rPr b="1" lang="en-US" sz="2000">
                <a:solidFill>
                  <a:srgbClr val="000000"/>
                </a:solidFill>
              </a:rPr>
            </a:br>
            <a:r>
              <a:rPr lang="en-US" sz="2000">
                <a:solidFill>
                  <a:srgbClr val="000000"/>
                </a:solidFill>
              </a:rPr>
              <a:t> ✅ Stimola la partecipazione e la collaborazione</a:t>
            </a:r>
            <a:br>
              <a:rPr lang="en-US" sz="2000">
                <a:solidFill>
                  <a:srgbClr val="000000"/>
                </a:solidFill>
              </a:rPr>
            </a:br>
            <a:r>
              <a:rPr lang="en-US" sz="2000">
                <a:solidFill>
                  <a:srgbClr val="000000"/>
                </a:solidFill>
              </a:rPr>
              <a:t> ✅ Permette di memorizzare i concetti attraverso il gioco</a:t>
            </a:r>
            <a:br>
              <a:rPr lang="en-US" sz="2000">
                <a:solidFill>
                  <a:srgbClr val="000000"/>
                </a:solidFill>
              </a:rPr>
            </a:br>
            <a:r>
              <a:rPr lang="en-US" sz="2000">
                <a:solidFill>
                  <a:srgbClr val="000000"/>
                </a:solidFill>
              </a:rPr>
              <a:t> ✅ Semplice da utilizzare su ogni dispositivo</a:t>
            </a:r>
            <a:br>
              <a:rPr lang="en-US" sz="2000">
                <a:solidFill>
                  <a:srgbClr val="000000"/>
                </a:solidFill>
              </a:rPr>
            </a:br>
            <a:r>
              <a:rPr lang="en-US" sz="2000">
                <a:solidFill>
                  <a:srgbClr val="000000"/>
                </a:solidFill>
              </a:rPr>
              <a:t> ✅ Real-time insights for formative assessment</a:t>
            </a:r>
            <a:endParaRPr sz="2000">
              <a:solidFill>
                <a:srgbClr val="000000"/>
              </a:solidFill>
            </a:endParaRPr>
          </a:p>
          <a:p>
            <a:pPr indent="0" lvl="0" marL="0" rtl="0" algn="l">
              <a:lnSpc>
                <a:spcPct val="115000"/>
              </a:lnSpc>
              <a:spcBef>
                <a:spcPts val="1200"/>
              </a:spcBef>
              <a:spcAft>
                <a:spcPts val="0"/>
              </a:spcAft>
              <a:buSzPts val="2200"/>
              <a:buNone/>
            </a:pPr>
            <a:r>
              <a:rPr lang="en-US" sz="2000" u="sng">
                <a:solidFill>
                  <a:schemeClr val="hlink"/>
                </a:solidFill>
                <a:hlinkClick r:id="rId3"/>
              </a:rPr>
              <a:t>https://kahoot.com</a:t>
            </a:r>
            <a:endParaRPr sz="2000">
              <a:solidFill>
                <a:srgbClr val="000000"/>
              </a:solidFill>
            </a:endParaRPr>
          </a:p>
          <a:p>
            <a:pPr indent="0" lvl="0" marL="0" rtl="0" algn="l">
              <a:lnSpc>
                <a:spcPct val="115000"/>
              </a:lnSpc>
              <a:spcBef>
                <a:spcPts val="1200"/>
              </a:spcBef>
              <a:spcAft>
                <a:spcPts val="0"/>
              </a:spcAft>
              <a:buSzPts val="2200"/>
              <a:buNone/>
            </a:pPr>
            <a:r>
              <a:t/>
            </a:r>
            <a:endParaRPr sz="2000">
              <a:solidFill>
                <a:srgbClr val="000000"/>
              </a:solidFill>
            </a:endParaRPr>
          </a:p>
          <a:p>
            <a:pPr indent="0" lvl="0" marL="0" marR="0" rtl="0" algn="l">
              <a:lnSpc>
                <a:spcPct val="90000"/>
              </a:lnSpc>
              <a:spcBef>
                <a:spcPts val="1200"/>
              </a:spcBef>
              <a:spcAft>
                <a:spcPts val="0"/>
              </a:spcAft>
              <a:buSzPts val="2200"/>
              <a:buNone/>
            </a:pPr>
            <a:r>
              <a:t/>
            </a:r>
            <a:endParaRPr b="1" sz="2000"/>
          </a:p>
          <a:p>
            <a:pPr indent="0" lvl="0" marL="0" marR="0" rtl="0" algn="l">
              <a:lnSpc>
                <a:spcPct val="90000"/>
              </a:lnSpc>
              <a:spcBef>
                <a:spcPts val="1000"/>
              </a:spcBef>
              <a:spcAft>
                <a:spcPts val="0"/>
              </a:spcAft>
              <a:buSzPts val="2200"/>
              <a:buNone/>
            </a:pPr>
            <a:r>
              <a:t/>
            </a:r>
            <a:endParaRPr b="1" sz="2400"/>
          </a:p>
        </p:txBody>
      </p:sp>
      <p:pic>
        <p:nvPicPr>
          <p:cNvPr id="152" name="Google Shape;152;g3501b5cbe11_1_11"/>
          <p:cNvPicPr preferRelativeResize="0"/>
          <p:nvPr/>
        </p:nvPicPr>
        <p:blipFill rotWithShape="1">
          <a:blip r:embed="rId4">
            <a:alphaModFix/>
          </a:blip>
          <a:srcRect b="0" l="0" r="0" t="0"/>
          <a:stretch/>
        </p:blipFill>
        <p:spPr>
          <a:xfrm>
            <a:off x="8927431" y="2646805"/>
            <a:ext cx="2970659" cy="181691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501b5cbe11_1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59" name="Google Shape;159;g3501b5cbe11_1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cosa sono i giochi sul </a:t>
            </a:r>
            <a:r>
              <a:rPr b="1" i="1" lang="en-US" sz="2000">
                <a:solidFill>
                  <a:srgbClr val="000000"/>
                </a:solidFill>
              </a:rPr>
              <a:t>coding</a:t>
            </a:r>
            <a:r>
              <a:rPr b="1" lang="en-US" sz="2000">
                <a:solidFill>
                  <a:srgbClr val="000000"/>
                </a:solidFill>
              </a:rPr>
              <a:t>?</a:t>
            </a:r>
            <a:br>
              <a:rPr b="1" lang="en-US" sz="2000">
                <a:solidFill>
                  <a:srgbClr val="000000"/>
                </a:solidFill>
              </a:rPr>
            </a:br>
            <a:r>
              <a:rPr lang="en-US" sz="2000">
                <a:solidFill>
                  <a:srgbClr val="000000"/>
                </a:solidFill>
              </a:rPr>
              <a:t> Giochi come </a:t>
            </a:r>
            <a:r>
              <a:rPr b="1" lang="en-US" sz="2000">
                <a:solidFill>
                  <a:srgbClr val="000000"/>
                </a:solidFill>
              </a:rPr>
              <a:t>CodeCombat</a:t>
            </a:r>
            <a:r>
              <a:rPr lang="en-US" sz="2000">
                <a:solidFill>
                  <a:srgbClr val="000000"/>
                </a:solidFill>
              </a:rPr>
              <a:t>, </a:t>
            </a:r>
            <a:r>
              <a:rPr b="1" lang="en-US" sz="2000">
                <a:solidFill>
                  <a:srgbClr val="000000"/>
                </a:solidFill>
              </a:rPr>
              <a:t>Scratch</a:t>
            </a:r>
            <a:r>
              <a:rPr lang="en-US" sz="2000">
                <a:solidFill>
                  <a:srgbClr val="000000"/>
                </a:solidFill>
              </a:rPr>
              <a:t>, o </a:t>
            </a:r>
            <a:r>
              <a:rPr b="1" lang="en-US" sz="2000">
                <a:solidFill>
                  <a:srgbClr val="000000"/>
                </a:solidFill>
              </a:rPr>
              <a:t>Tynker</a:t>
            </a:r>
            <a:r>
              <a:rPr lang="en-US" sz="2000">
                <a:solidFill>
                  <a:srgbClr val="000000"/>
                </a:solidFill>
              </a:rPr>
              <a:t> insegnano a programmare all’interno </a:t>
            </a:r>
            <a:r>
              <a:rPr b="1" lang="en-US" sz="2000">
                <a:solidFill>
                  <a:srgbClr val="000000"/>
                </a:solidFill>
              </a:rPr>
              <a:t>di ambienti interattivi e basati sul gioco </a:t>
            </a:r>
            <a:r>
              <a:rPr lang="en-US" sz="2000">
                <a:solidFill>
                  <a:srgbClr val="000000"/>
                </a:solidFill>
              </a:rPr>
              <a:t>per rendere l’acquisizione dei linguaggi di programmazione più divertente e coinvolgente.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Meccaniche di gioco </a:t>
            </a:r>
            <a:r>
              <a:rPr lang="en-US" sz="1600">
                <a:solidFill>
                  <a:srgbClr val="000000"/>
                </a:solidFill>
              </a:rPr>
              <a:t>– le e i discenti scrivono dei codici per continuare a giocare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Diversi linguaggi di programmazione </a:t>
            </a:r>
            <a:r>
              <a:rPr lang="en-US" sz="1600">
                <a:solidFill>
                  <a:srgbClr val="000000"/>
                </a:solidFill>
              </a:rPr>
              <a:t>– Python, JavaScript, Blockly, ecc.</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Problem-solving challenges</a:t>
            </a:r>
            <a:r>
              <a:rPr lang="en-US" sz="1600">
                <a:solidFill>
                  <a:srgbClr val="000000"/>
                </a:solidFill>
              </a:rPr>
              <a:t> – Build logical thinking through puzzles</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Progress tracking</a:t>
            </a:r>
            <a:r>
              <a:rPr lang="en-US" sz="1600">
                <a:solidFill>
                  <a:srgbClr val="000000"/>
                </a:solidFill>
              </a:rPr>
              <a:t> – See learner growth and skill acquisition</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di questi strumenti?</a:t>
            </a:r>
            <a:br>
              <a:rPr b="1" lang="en-US" sz="1600">
                <a:solidFill>
                  <a:srgbClr val="000000"/>
                </a:solidFill>
              </a:rPr>
            </a:br>
            <a:r>
              <a:rPr lang="en-US" sz="1600">
                <a:solidFill>
                  <a:srgbClr val="000000"/>
                </a:solidFill>
              </a:rPr>
              <a:t> ✅ Rendono la programmazione divertente e accessibile</a:t>
            </a:r>
            <a:br>
              <a:rPr lang="en-US" sz="1600">
                <a:solidFill>
                  <a:srgbClr val="000000"/>
                </a:solidFill>
              </a:rPr>
            </a:br>
            <a:r>
              <a:rPr lang="en-US" sz="1600">
                <a:solidFill>
                  <a:srgbClr val="000000"/>
                </a:solidFill>
              </a:rPr>
              <a:t> ✅ Incoraggiano a sperimentare e stimolano la creatività</a:t>
            </a:r>
            <a:br>
              <a:rPr lang="en-US" sz="1600">
                <a:solidFill>
                  <a:srgbClr val="000000"/>
                </a:solidFill>
              </a:rPr>
            </a:br>
            <a:r>
              <a:rPr lang="en-US" sz="1600">
                <a:solidFill>
                  <a:srgbClr val="000000"/>
                </a:solidFill>
              </a:rPr>
              <a:t> ✅ Si basano sul pensiero computazionale e la resilienza</a:t>
            </a:r>
            <a:br>
              <a:rPr lang="en-US" sz="1600">
                <a:solidFill>
                  <a:srgbClr val="000000"/>
                </a:solidFill>
              </a:rPr>
            </a:br>
            <a:r>
              <a:rPr lang="en-US" sz="1600">
                <a:solidFill>
                  <a:srgbClr val="000000"/>
                </a:solidFill>
              </a:rPr>
              <a:t> ✅ Ottimi per svolgere attività sia individuali che di gruppo</a:t>
            </a:r>
            <a:endParaRPr sz="1600">
              <a:solidFill>
                <a:srgbClr val="000000"/>
              </a:solidFill>
            </a:endParaRPr>
          </a:p>
          <a:p>
            <a:pPr indent="0" lvl="0" marL="0" marR="0" rtl="0" algn="l">
              <a:lnSpc>
                <a:spcPct val="90000"/>
              </a:lnSpc>
              <a:spcBef>
                <a:spcPts val="1200"/>
              </a:spcBef>
              <a:spcAft>
                <a:spcPts val="0"/>
              </a:spcAft>
              <a:buSzPts val="2200"/>
              <a:buNone/>
            </a:pPr>
            <a:r>
              <a:rPr b="1" lang="en-US" sz="2000" u="sng">
                <a:solidFill>
                  <a:schemeClr val="hlink"/>
                </a:solidFill>
                <a:hlinkClick r:id="rId3"/>
              </a:rPr>
              <a:t>https://codecombat.com</a:t>
            </a:r>
            <a:endParaRPr b="1" sz="2000"/>
          </a:p>
          <a:p>
            <a:pPr indent="0" lvl="0" marL="0" marR="0" rtl="0" algn="l">
              <a:lnSpc>
                <a:spcPct val="90000"/>
              </a:lnSpc>
              <a:spcBef>
                <a:spcPts val="1000"/>
              </a:spcBef>
              <a:spcAft>
                <a:spcPts val="0"/>
              </a:spcAft>
              <a:buSzPts val="2200"/>
              <a:buNone/>
            </a:pPr>
            <a:r>
              <a:t/>
            </a:r>
            <a:endParaRPr b="1" sz="2400"/>
          </a:p>
        </p:txBody>
      </p:sp>
      <p:pic>
        <p:nvPicPr>
          <p:cNvPr id="160" name="Google Shape;160;g3501b5cbe11_1_20"/>
          <p:cNvPicPr preferRelativeResize="0"/>
          <p:nvPr/>
        </p:nvPicPr>
        <p:blipFill rotWithShape="1">
          <a:blip r:embed="rId4">
            <a:alphaModFix/>
          </a:blip>
          <a:srcRect b="0" l="0" r="0" t="0"/>
          <a:stretch/>
        </p:blipFill>
        <p:spPr>
          <a:xfrm>
            <a:off x="8494775" y="2771302"/>
            <a:ext cx="2694525" cy="26945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441028e5a5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67" name="Google Shape;167;g3441028e5a5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800"/>
          </a:p>
          <a:p>
            <a:pPr indent="0" lvl="0" marL="457200" rtl="0" algn="l">
              <a:lnSpc>
                <a:spcPct val="90000"/>
              </a:lnSpc>
              <a:spcBef>
                <a:spcPts val="1000"/>
              </a:spcBef>
              <a:spcAft>
                <a:spcPts val="0"/>
              </a:spcAft>
              <a:buSzPts val="2200"/>
              <a:buNone/>
            </a:pPr>
            <a:r>
              <a:rPr b="1" lang="en-US" sz="3800"/>
              <a:t>Parlate </a:t>
            </a:r>
            <a:r>
              <a:rPr lang="en-US" sz="3800"/>
              <a:t>di quanto ciascuno strumento favorisca: </a:t>
            </a:r>
            <a:endParaRPr sz="3800"/>
          </a:p>
          <a:p>
            <a:pPr indent="-469900" lvl="2" marL="1371600" marR="0" rtl="0" algn="l">
              <a:lnSpc>
                <a:spcPct val="90000"/>
              </a:lnSpc>
              <a:spcBef>
                <a:spcPts val="1000"/>
              </a:spcBef>
              <a:spcAft>
                <a:spcPts val="0"/>
              </a:spcAft>
              <a:buSzPts val="3800"/>
              <a:buChar char="•"/>
            </a:pPr>
            <a:r>
              <a:rPr b="1" lang="en-US" sz="3800"/>
              <a:t>la partecipazione; </a:t>
            </a:r>
            <a:endParaRPr/>
          </a:p>
          <a:p>
            <a:pPr indent="-469900" lvl="2" marL="1371600" marR="0" rtl="0" algn="l">
              <a:lnSpc>
                <a:spcPct val="90000"/>
              </a:lnSpc>
              <a:spcBef>
                <a:spcPts val="1000"/>
              </a:spcBef>
              <a:spcAft>
                <a:spcPts val="0"/>
              </a:spcAft>
              <a:buSzPts val="3800"/>
              <a:buChar char="•"/>
            </a:pPr>
            <a:r>
              <a:rPr b="1" lang="en-US" sz="3800"/>
              <a:t>la creatività; </a:t>
            </a:r>
            <a:endParaRPr/>
          </a:p>
          <a:p>
            <a:pPr indent="-469900" lvl="2" marL="1371600" marR="0" rtl="0" algn="l">
              <a:lnSpc>
                <a:spcPct val="90000"/>
              </a:lnSpc>
              <a:spcBef>
                <a:spcPts val="1000"/>
              </a:spcBef>
              <a:spcAft>
                <a:spcPts val="0"/>
              </a:spcAft>
              <a:buSzPts val="3800"/>
              <a:buChar char="•"/>
            </a:pPr>
            <a:r>
              <a:rPr b="1" lang="en-US" sz="3800"/>
              <a:t>la valutazione. </a:t>
            </a:r>
            <a:endParaRPr/>
          </a:p>
          <a:p>
            <a:pPr indent="0" lvl="2" marL="901700" marR="0" rtl="0" algn="l">
              <a:lnSpc>
                <a:spcPct val="90000"/>
              </a:lnSpc>
              <a:spcBef>
                <a:spcPts val="1000"/>
              </a:spcBef>
              <a:spcAft>
                <a:spcPts val="0"/>
              </a:spcAft>
              <a:buSzPts val="3800"/>
              <a:buNone/>
            </a:pPr>
            <a:r>
              <a:rPr b="1" lang="en-US" sz="3800"/>
              <a:t>Quale strumento ritenete più utile in classe?</a:t>
            </a:r>
            <a:endParaRPr b="1" sz="3800"/>
          </a:p>
          <a:p>
            <a:pPr indent="0" lvl="0" marL="0" marR="0" rtl="0" algn="ctr">
              <a:lnSpc>
                <a:spcPct val="90000"/>
              </a:lnSpc>
              <a:spcBef>
                <a:spcPts val="1000"/>
              </a:spcBef>
              <a:spcAft>
                <a:spcPts val="0"/>
              </a:spcAft>
              <a:buSzPts val="2200"/>
              <a:buNone/>
            </a:pPr>
            <a:r>
              <a:rPr lang="en-US" sz="3800"/>
              <a:t>(Riportate i vostri spunti all’interno del forum di discussione)</a:t>
            </a:r>
            <a:endParaRPr sz="3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408979d82a_0_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74" name="Google Shape;174;g3408979d82a_0_3"/>
          <p:cNvSpPr txBox="1"/>
          <p:nvPr/>
        </p:nvSpPr>
        <p:spPr>
          <a:xfrm>
            <a:off x="340350" y="947800"/>
            <a:ext cx="11644800" cy="5574829"/>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8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Titolo del quiz</a:t>
            </a:r>
            <a:endParaRPr b="1" i="0"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rPr b="0" i="1" lang="en-US" sz="2400" u="none" cap="none" strike="noStrike">
                <a:solidFill>
                  <a:srgbClr val="000000"/>
                </a:solidFill>
                <a:latin typeface="Calibri"/>
                <a:ea typeface="Calibri"/>
                <a:cs typeface="Calibri"/>
                <a:sym typeface="Calibri"/>
              </a:rPr>
              <a:t>(Da’ un titolo chiaro e concise al quiz, ad es., “Quiz sulle competenze digitali di base” o “Introduzione agli algoritmi”)</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1. Informazioni sul quiz</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Materia </a:t>
            </a:r>
            <a:r>
              <a:rPr b="0" i="1" lang="en-US" sz="2400" u="none" cap="none" strike="noStrike">
                <a:solidFill>
                  <a:srgbClr val="000000"/>
                </a:solidFill>
                <a:latin typeface="Calibri"/>
                <a:ea typeface="Calibri"/>
                <a:cs typeface="Calibri"/>
                <a:sym typeface="Calibri"/>
              </a:rPr>
              <a:t>(ad es., matematica, scienze, informatica, alfabetizzazione digitale)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Classe/età:</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scuola primaria - 8-10 anni, scuola secondaria - 14-16 anni)</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Tipologia di quiz:</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(valutazione formativa/sommativa)</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Durata: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15 minuti, 30 minuti, o nessun limite)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Numero di tentativi concessi:</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(uno solo/multipli)</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Voto:</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(ad es., per passare occorre rispondere correttamente al 70% delle domande)</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408979d82a_0_7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81" name="Google Shape;181;g3408979d82a_0_73"/>
          <p:cNvSpPr txBox="1"/>
          <p:nvPr/>
        </p:nvSpPr>
        <p:spPr>
          <a:xfrm>
            <a:off x="249900" y="797442"/>
            <a:ext cx="11692200" cy="6264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3000"/>
              <a:buFont typeface="Arial"/>
              <a:buNone/>
            </a:pPr>
            <a:r>
              <a:rPr b="1" i="0" lang="en-US" sz="3000" u="none" cap="none" strike="noStrike">
                <a:solidFill>
                  <a:srgbClr val="000000"/>
                </a:solidFill>
                <a:latin typeface="Calibri"/>
                <a:ea typeface="Calibri"/>
                <a:cs typeface="Calibri"/>
                <a:sym typeface="Calibri"/>
              </a:rPr>
              <a:t>2. Obiettivi di apprendimento</a:t>
            </a:r>
            <a:endParaRPr b="1" i="0" sz="30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3000"/>
              <a:buFont typeface="Arial"/>
              <a:buNone/>
            </a:pPr>
            <a:r>
              <a:rPr b="0" i="1" lang="en-US" sz="3000" u="none" cap="none" strike="noStrike">
                <a:solidFill>
                  <a:srgbClr val="000000"/>
                </a:solidFill>
                <a:latin typeface="Calibri"/>
                <a:ea typeface="Calibri"/>
                <a:cs typeface="Calibri"/>
                <a:sym typeface="Calibri"/>
              </a:rPr>
              <a:t>(Quali conoscenze o competenze le e gli studenti devono dimostrare di aver acquisito? Utilizza dei verbi di azione “individuare,” “spiegare,” “applicare”)</a:t>
            </a: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120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1: </a:t>
            </a:r>
            <a:r>
              <a:rPr b="0" i="1" lang="en-US" sz="3000" u="none" cap="none" strike="noStrike">
                <a:solidFill>
                  <a:srgbClr val="000000"/>
                </a:solidFill>
                <a:latin typeface="Calibri"/>
                <a:ea typeface="Calibri"/>
                <a:cs typeface="Calibri"/>
                <a:sym typeface="Calibri"/>
              </a:rPr>
              <a:t>(ad es., riconoscere le componenti di un computer)</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2: </a:t>
            </a:r>
            <a:r>
              <a:rPr b="0" i="1" lang="en-US" sz="3000" u="none" cap="none" strike="noStrike">
                <a:solidFill>
                  <a:srgbClr val="000000"/>
                </a:solidFill>
                <a:latin typeface="Calibri"/>
                <a:ea typeface="Calibri"/>
                <a:cs typeface="Calibri"/>
                <a:sym typeface="Calibri"/>
              </a:rPr>
              <a:t>(ad es., applicare i principi del coding per risolvere un problema)</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a:p>
            <a:pPr indent="-419100" lvl="0" marL="457200" marR="0" rtl="0" algn="l">
              <a:lnSpc>
                <a:spcPct val="115000"/>
              </a:lnSpc>
              <a:spcBef>
                <a:spcPts val="0"/>
              </a:spcBef>
              <a:spcAft>
                <a:spcPts val="0"/>
              </a:spcAft>
              <a:buClr>
                <a:srgbClr val="000000"/>
              </a:buClr>
              <a:buSzPts val="3000"/>
              <a:buFont typeface="Calibri"/>
              <a:buChar char="●"/>
            </a:pPr>
            <a:r>
              <a:rPr b="0" i="0" lang="en-US" sz="3000" u="none" cap="none" strike="noStrike">
                <a:solidFill>
                  <a:srgbClr val="000000"/>
                </a:solidFill>
                <a:latin typeface="Calibri"/>
                <a:ea typeface="Calibri"/>
                <a:cs typeface="Calibri"/>
                <a:sym typeface="Calibri"/>
              </a:rPr>
              <a:t>Obiettivo 3: </a:t>
            </a:r>
            <a:r>
              <a:rPr b="0" i="1" lang="en-US" sz="3000" u="none" cap="none" strike="noStrike">
                <a:solidFill>
                  <a:srgbClr val="000000"/>
                </a:solidFill>
                <a:latin typeface="Calibri"/>
                <a:ea typeface="Calibri"/>
                <a:cs typeface="Calibri"/>
                <a:sym typeface="Calibri"/>
              </a:rPr>
              <a:t>(ad es., spiegare l’importanza delle regole di sicurezza)</a:t>
            </a:r>
            <a:br>
              <a:rPr b="0" i="1" lang="en-US" sz="3000" u="none" cap="none" strike="noStrike">
                <a:solidFill>
                  <a:srgbClr val="000000"/>
                </a:solidFill>
                <a:latin typeface="Calibri"/>
                <a:ea typeface="Calibri"/>
                <a:cs typeface="Calibri"/>
                <a:sym typeface="Calibri"/>
              </a:rPr>
            </a:br>
            <a:endParaRPr b="0" i="1" sz="30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979d82a_0_7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graphicFrame>
        <p:nvGraphicFramePr>
          <p:cNvPr id="188" name="Google Shape;188;g3408979d82a_0_78"/>
          <p:cNvGraphicFramePr/>
          <p:nvPr/>
        </p:nvGraphicFramePr>
        <p:xfrm>
          <a:off x="149530" y="1922419"/>
          <a:ext cx="3000000" cy="3000000"/>
        </p:xfrm>
        <a:graphic>
          <a:graphicData uri="http://schemas.openxmlformats.org/drawingml/2006/table">
            <a:tbl>
              <a:tblPr>
                <a:noFill/>
                <a:tableStyleId>{7DBF4719-2E81-4DF6-93D6-8F3774A9F094}</a:tableStyleId>
              </a:tblPr>
              <a:tblGrid>
                <a:gridCol w="389550"/>
                <a:gridCol w="1216900"/>
                <a:gridCol w="2696725"/>
                <a:gridCol w="2956025"/>
                <a:gridCol w="1337475"/>
                <a:gridCol w="2946325"/>
              </a:tblGrid>
              <a:tr h="6827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a:t>
                      </a:r>
                      <a:endParaRPr b="1" sz="18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Tipologia di domanda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Testo della domanda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Opzioni</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Risposta corretta</a:t>
                      </a:r>
                      <a:endParaRPr b="1" sz="16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n-US" sz="1600" u="none" cap="none" strike="noStrike">
                          <a:latin typeface="Calibri"/>
                          <a:ea typeface="Calibri"/>
                          <a:cs typeface="Calibri"/>
                          <a:sym typeface="Calibri"/>
                        </a:rPr>
                        <a:t>Feedback (facoltativo)</a:t>
                      </a:r>
                      <a:endParaRPr b="1" sz="1600" u="none" cap="none" strike="noStrike">
                        <a:latin typeface="Calibri"/>
                        <a:ea typeface="Calibri"/>
                        <a:cs typeface="Calibri"/>
                        <a:sym typeface="Calibri"/>
                      </a:endParaRPr>
                    </a:p>
                  </a:txBody>
                  <a:tcPr marT="91425" marB="91425" marR="91425" marL="91425"/>
                </a:tc>
              </a:tr>
              <a:tr h="629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1</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 risposta multipla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Qual è la capitale della Francia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 Berlino b) Madrid c) Parigi d) Roma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 Parigi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Risposta corretta! Parigi è la capitale della Francia</a:t>
                      </a:r>
                      <a:endParaRPr sz="1600" u="none" cap="none" strike="noStrike">
                        <a:latin typeface="Calibri"/>
                        <a:ea typeface="Calibri"/>
                        <a:cs typeface="Calibri"/>
                        <a:sym typeface="Calibri"/>
                      </a:endParaRPr>
                    </a:p>
                  </a:txBody>
                  <a:tcPr marT="91425" marB="91425" marR="91425" marL="91425"/>
                </a:tc>
              </a:tr>
              <a:tr h="8584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2</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Vero/Falso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L’acqua bolle a 100°C.</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Vero/Falso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Vero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Ottimo lavoro! Questa informazione nelle località a livello del mare</a:t>
                      </a:r>
                      <a:endParaRPr sz="1600" u="none" cap="none" strike="noStrike">
                        <a:latin typeface="Calibri"/>
                        <a:ea typeface="Calibri"/>
                        <a:cs typeface="Calibri"/>
                        <a:sym typeface="Calibri"/>
                      </a:endParaRPr>
                    </a:p>
                  </a:txBody>
                  <a:tcPr marT="91425" marB="91425" marR="91425" marL="91425"/>
                </a:tc>
              </a:tr>
              <a:tr h="629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3</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Completa il testo</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Il pianeta più grande del sistema solare è________.</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Casella di testo con spazi vuoti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Giove</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Ricorda! Giove è il pianeta più grande del sistema solare. </a:t>
                      </a:r>
                      <a:endParaRPr sz="1600" u="none" cap="none" strike="noStrike">
                        <a:latin typeface="Calibri"/>
                        <a:ea typeface="Calibri"/>
                        <a:cs typeface="Calibri"/>
                        <a:sym typeface="Calibri"/>
                      </a:endParaRPr>
                    </a:p>
                  </a:txBody>
                  <a:tcPr marT="91425" marB="91425" marR="91425" marL="91425"/>
                </a:tc>
              </a:tr>
              <a:tr h="8314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4</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i="1" lang="en-US" sz="1600" u="none" cap="none" strike="noStrike">
                          <a:latin typeface="Calibri"/>
                          <a:ea typeface="Calibri"/>
                          <a:cs typeface="Calibri"/>
                          <a:sym typeface="Calibri"/>
                        </a:rPr>
                        <a:t>Drag and Drop</a:t>
                      </a:r>
                      <a:endParaRPr i="1"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Distingui i mammiferi dagli uccelli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Elenco di animali + categorie</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Classificazione corretta</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Mammiferi: leone, delfino</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Uccelli: pappagallo, aquila. </a:t>
                      </a:r>
                      <a:endParaRPr sz="1600" u="none" cap="none" strike="noStrike">
                        <a:latin typeface="Calibri"/>
                        <a:ea typeface="Calibri"/>
                        <a:cs typeface="Calibri"/>
                        <a:sym typeface="Calibri"/>
                      </a:endParaRPr>
                    </a:p>
                  </a:txBody>
                  <a:tcPr marT="91425" marB="91425" marR="91425" marL="91425"/>
                </a:tc>
              </a:tr>
              <a:tr h="100317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5</a:t>
                      </a:r>
                      <a:endParaRPr sz="18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Abbinamenti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 inventrici ed inventori alle loro invenzioni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Colonna di sinistra: nomi</a:t>
                      </a:r>
                      <a:endParaRPr sz="16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Colonna di destra: invenzioni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Abbinamenti corretti</a:t>
                      </a:r>
                      <a:endParaRPr sz="1600" u="none" cap="none" strike="noStrike">
                        <a:latin typeface="Calibri"/>
                        <a:ea typeface="Calibri"/>
                        <a:cs typeface="Calibri"/>
                        <a:sym typeface="Calibri"/>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Calibri"/>
                          <a:ea typeface="Calibri"/>
                          <a:cs typeface="Calibri"/>
                          <a:sym typeface="Calibri"/>
                        </a:rPr>
                        <a:t>Alan Turing → Computer.</a:t>
                      </a:r>
                      <a:endParaRPr sz="1600" u="none" cap="none" strike="noStrike">
                        <a:latin typeface="Calibri"/>
                        <a:ea typeface="Calibri"/>
                        <a:cs typeface="Calibri"/>
                        <a:sym typeface="Calibri"/>
                      </a:endParaRPr>
                    </a:p>
                  </a:txBody>
                  <a:tcPr marT="91425" marB="91425" marR="91425" marL="91425"/>
                </a:tc>
              </a:tr>
            </a:tbl>
          </a:graphicData>
        </a:graphic>
      </p:graphicFrame>
      <p:sp>
        <p:nvSpPr>
          <p:cNvPr id="189" name="Google Shape;189;g3408979d82a_0_78"/>
          <p:cNvSpPr txBox="1"/>
          <p:nvPr/>
        </p:nvSpPr>
        <p:spPr>
          <a:xfrm>
            <a:off x="149530" y="814967"/>
            <a:ext cx="11424849" cy="1107452"/>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3. Tipologie di domanda </a:t>
            </a:r>
            <a:r>
              <a:rPr b="0" i="1" lang="en-US" sz="1800" u="none" cap="none" strike="noStrike">
                <a:solidFill>
                  <a:srgbClr val="000000"/>
                </a:solidFill>
                <a:latin typeface="Calibri"/>
                <a:ea typeface="Calibri"/>
                <a:cs typeface="Calibri"/>
                <a:sym typeface="Calibri"/>
              </a:rPr>
              <a:t>(un quiz ben congegnato comprende diverse tipologie di domande per valutare le varie competenze.)</a:t>
            </a:r>
            <a:endParaRPr b="0" i="1" sz="11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08979d82a_0_8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196" name="Google Shape;196;g3408979d82a_0_83"/>
          <p:cNvSpPr txBox="1"/>
          <p:nvPr/>
        </p:nvSpPr>
        <p:spPr>
          <a:xfrm>
            <a:off x="60300" y="1210575"/>
            <a:ext cx="11644800" cy="5948265"/>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4. Strategie per dare feedback</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Feedback immediato:</a:t>
            </a:r>
            <a:r>
              <a:rPr b="0" i="0" lang="en-US" sz="2400" u="none" cap="none" strike="noStrike">
                <a:solidFill>
                  <a:srgbClr val="000000"/>
                </a:solidFill>
                <a:latin typeface="Calibri"/>
                <a:ea typeface="Calibri"/>
                <a:cs typeface="Calibri"/>
                <a:sym typeface="Calibri"/>
              </a:rPr>
              <a:t> (ad es., mostrare le risposte corrette dopo ogni domanda o alla fine)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Suggerimenti (se possibile):</a:t>
            </a:r>
            <a:r>
              <a:rPr b="0" i="0" lang="en-US" sz="2400" u="none" cap="none" strike="noStrike">
                <a:solidFill>
                  <a:srgbClr val="000000"/>
                </a:solidFill>
                <a:latin typeface="Calibri"/>
                <a:ea typeface="Calibri"/>
                <a:cs typeface="Calibri"/>
                <a:sym typeface="Calibri"/>
              </a:rPr>
              <a:t> dare dei suggerimenti per le domande più difficili.</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Possibilità di riprovare:</a:t>
            </a:r>
            <a:r>
              <a:rPr b="0" i="0" lang="en-US" sz="2400" u="none" cap="none" strike="noStrike">
                <a:solidFill>
                  <a:srgbClr val="000000"/>
                </a:solidFill>
                <a:latin typeface="Calibri"/>
                <a:ea typeface="Calibri"/>
                <a:cs typeface="Calibri"/>
                <a:sym typeface="Calibri"/>
              </a:rPr>
              <a:t> consentire alle e agli studenti di rispondere nuovamente alle domande in caso di risposta errata (se si tratta di una valutazione formativa).</a:t>
            </a:r>
            <a:endParaRPr b="0" i="0"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5. Impostazioni e accessibilità</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Aleatorizzazione:</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mischiare domande e risposte per evitare la memorizzazione.</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Modalità adattiva: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dare dei suggerimenti o dei tentativi in più in caso di risposta errata.</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Considerazioni riguardo all’accessibilità:</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garantire la leggibilità, evitare frasi troppo complesse, fornire una versione audio se necessario. </a:t>
            </a:r>
            <a:br>
              <a:rPr b="0" i="1" lang="en-US" sz="2400" u="none" cap="none" strike="noStrike">
                <a:solidFill>
                  <a:srgbClr val="000000"/>
                </a:solidFill>
                <a:latin typeface="Calibri"/>
                <a:ea typeface="Calibri"/>
                <a:cs typeface="Calibri"/>
                <a:sym typeface="Calibri"/>
              </a:rPr>
            </a:br>
            <a:endParaRPr b="0" i="1" sz="24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3408979d82a_0_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300"/>
              <a:t>Creare un quiz con uno strumento online (</a:t>
            </a:r>
            <a:r>
              <a:rPr b="1" lang="en-US" sz="2600">
                <a:solidFill>
                  <a:srgbClr val="FFFFFF"/>
                </a:solidFill>
              </a:rPr>
              <a:t>Modello per la creazione di un quiz)</a:t>
            </a:r>
            <a:endParaRPr sz="3300">
              <a:solidFill>
                <a:srgbClr val="FFFFFF"/>
              </a:solidFill>
            </a:endParaRPr>
          </a:p>
        </p:txBody>
      </p:sp>
      <p:sp>
        <p:nvSpPr>
          <p:cNvPr id="203" name="Google Shape;203;g3408979d82a_0_88"/>
          <p:cNvSpPr txBox="1"/>
          <p:nvPr/>
        </p:nvSpPr>
        <p:spPr>
          <a:xfrm>
            <a:off x="64625" y="1055500"/>
            <a:ext cx="11394900" cy="5677421"/>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6. Revisione finale e pubblicazione</a:t>
            </a:r>
            <a:endParaRPr b="1"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Testare il quiz:</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controllare eventuali errori, parole poco chiare e funzionalità</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Stabilire una scadenza:</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per l’attività o il test. </a:t>
            </a:r>
            <a:endParaRPr b="0"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Arial"/>
              <a:buChar char="●"/>
            </a:pPr>
            <a:r>
              <a:rPr b="1" i="0" lang="en-US" sz="2400" u="none" cap="none" strike="noStrike">
                <a:solidFill>
                  <a:srgbClr val="000000"/>
                </a:solidFill>
                <a:latin typeface="Calibri"/>
                <a:ea typeface="Calibri"/>
                <a:cs typeface="Calibri"/>
                <a:sym typeface="Calibri"/>
              </a:rPr>
              <a:t>Pubblicare e tenere traccia dei risultati:</a:t>
            </a:r>
            <a:r>
              <a:rPr b="0" i="0" lang="en-US" sz="2400" u="none" cap="none" strike="noStrike">
                <a:solidFill>
                  <a:srgbClr val="000000"/>
                </a:solidFill>
                <a:latin typeface="Calibri"/>
                <a:ea typeface="Calibri"/>
                <a:cs typeface="Calibri"/>
                <a:sym typeface="Calibri"/>
              </a:rPr>
              <a:t> </a:t>
            </a:r>
            <a:r>
              <a:rPr b="0" i="1" lang="en-US" sz="2400" u="none" cap="none" strike="noStrike">
                <a:solidFill>
                  <a:srgbClr val="000000"/>
                </a:solidFill>
                <a:latin typeface="Calibri"/>
                <a:ea typeface="Calibri"/>
                <a:cs typeface="Calibri"/>
                <a:sym typeface="Calibri"/>
              </a:rPr>
              <a:t>usare degli strumenti e dei dati statistici per tenere traccia dei progressi delle e degli studenti</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200"/>
              </a:spcBef>
              <a:spcAft>
                <a:spcPts val="0"/>
              </a:spcAft>
              <a:buClr>
                <a:srgbClr val="000000"/>
              </a:buClr>
              <a:buSzPts val="2400"/>
              <a:buFont typeface="Arial"/>
              <a:buNone/>
            </a:pPr>
            <a:r>
              <a:t/>
            </a:r>
            <a:endParaRPr b="0" i="1" sz="2400" u="none" cap="none" strike="noStrike">
              <a:solidFill>
                <a:srgbClr val="000000"/>
              </a:solidFill>
              <a:latin typeface="Calibri"/>
              <a:ea typeface="Calibri"/>
              <a:cs typeface="Calibri"/>
              <a:sym typeface="Calibri"/>
            </a:endParaRPr>
          </a:p>
          <a:p>
            <a:pPr indent="0" lvl="0" marL="0" marR="0" rtl="0" algn="l">
              <a:lnSpc>
                <a:spcPct val="115000"/>
              </a:lnSpc>
              <a:spcBef>
                <a:spcPts val="1400"/>
              </a:spcBef>
              <a:spcAft>
                <a:spcPts val="0"/>
              </a:spcAft>
              <a:buClr>
                <a:srgbClr val="000000"/>
              </a:buClr>
              <a:buSzPts val="2400"/>
              <a:buFont typeface="Arial"/>
              <a:buNone/>
            </a:pPr>
            <a:r>
              <a:rPr b="1" i="0" lang="en-US" sz="2400" u="none" cap="none" strike="noStrike">
                <a:solidFill>
                  <a:srgbClr val="000000"/>
                </a:solidFill>
                <a:latin typeface="Calibri"/>
                <a:ea typeface="Calibri"/>
                <a:cs typeface="Calibri"/>
                <a:sym typeface="Calibri"/>
              </a:rPr>
              <a:t>7. Note aggiuntive </a:t>
            </a:r>
            <a:r>
              <a:rPr b="1" i="1" lang="en-US" sz="2400" u="none" cap="none" strike="noStrike">
                <a:solidFill>
                  <a:srgbClr val="000000"/>
                </a:solidFill>
                <a:latin typeface="Calibri"/>
                <a:ea typeface="Calibri"/>
                <a:cs typeface="Calibri"/>
                <a:sym typeface="Calibri"/>
              </a:rPr>
              <a:t>(facoltative)</a:t>
            </a:r>
            <a:endParaRPr b="1" i="1"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120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Indicazioni speciali per le e gli studenti</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Link al materiale didattico o ai contenuti da ripassare</a:t>
            </a:r>
            <a:endParaRPr b="0" i="0" sz="2400" u="none" cap="none" strike="noStrike">
              <a:solidFill>
                <a:srgbClr val="000000"/>
              </a:solidFill>
              <a:latin typeface="Calibri"/>
              <a:ea typeface="Calibri"/>
              <a:cs typeface="Calibri"/>
              <a:sym typeface="Calibri"/>
            </a:endParaRPr>
          </a:p>
          <a:p>
            <a:pPr indent="-381000" lvl="0" marL="457200" marR="0" rtl="0" algn="l">
              <a:lnSpc>
                <a:spcPct val="115000"/>
              </a:lnSpc>
              <a:spcBef>
                <a:spcPts val="0"/>
              </a:spcBef>
              <a:spcAft>
                <a:spcPts val="0"/>
              </a:spcAft>
              <a:buClr>
                <a:srgbClr val="000000"/>
              </a:buClr>
              <a:buSzPts val="2400"/>
              <a:buFont typeface="Calibri"/>
              <a:buChar char="●"/>
            </a:pPr>
            <a:r>
              <a:rPr b="0" i="0" lang="en-US" sz="2400" u="none" cap="none" strike="noStrike">
                <a:solidFill>
                  <a:srgbClr val="000000"/>
                </a:solidFill>
                <a:latin typeface="Calibri"/>
                <a:ea typeface="Calibri"/>
                <a:cs typeface="Calibri"/>
                <a:sym typeface="Calibri"/>
              </a:rPr>
              <a:t>Note sul grado di difficoltà o la durata stimata del quiz</a:t>
            </a:r>
            <a:br>
              <a:rPr b="0" i="0" lang="en-US" sz="2400" u="none" cap="none" strike="noStrike">
                <a:solidFill>
                  <a:srgbClr val="000000"/>
                </a:solidFill>
                <a:latin typeface="Calibri"/>
                <a:ea typeface="Calibri"/>
                <a:cs typeface="Calibri"/>
                <a:sym typeface="Calibri"/>
              </a:rPr>
            </a:b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3408979d82a_0_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10" name="Google Shape;210;g3408979d82a_0_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rPr b="1" lang="en-US" sz="3100"/>
              <a:t>Quiz con H5P</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Creare un quiz con H5P</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Scegliere il tipo di contenuto adatto</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Quiz (set di domande):</a:t>
            </a:r>
            <a:r>
              <a:rPr lang="en-US" sz="1100">
                <a:solidFill>
                  <a:srgbClr val="000000"/>
                </a:solidFill>
                <a:latin typeface="Arial"/>
                <a:ea typeface="Arial"/>
                <a:cs typeface="Arial"/>
                <a:sym typeface="Arial"/>
              </a:rPr>
              <a:t> un insieme di domande di tipologie diverse.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Scelta multipla:</a:t>
            </a:r>
            <a:r>
              <a:rPr lang="en-US" sz="1100">
                <a:solidFill>
                  <a:srgbClr val="000000"/>
                </a:solidFill>
                <a:latin typeface="Arial"/>
                <a:ea typeface="Arial"/>
                <a:cs typeface="Arial"/>
                <a:sym typeface="Arial"/>
              </a:rPr>
              <a:t> quiz con una o più risposte corrette.</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Vero/Falso:</a:t>
            </a:r>
            <a:r>
              <a:rPr lang="en-US" sz="1100">
                <a:solidFill>
                  <a:srgbClr val="000000"/>
                </a:solidFill>
                <a:latin typeface="Arial"/>
                <a:ea typeface="Arial"/>
                <a:cs typeface="Arial"/>
                <a:sym typeface="Arial"/>
              </a:rPr>
              <a:t> quiz con valori binari.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Completa il testo:</a:t>
            </a:r>
            <a:r>
              <a:rPr lang="en-US" sz="1100">
                <a:solidFill>
                  <a:srgbClr val="000000"/>
                </a:solidFill>
                <a:latin typeface="Arial"/>
                <a:ea typeface="Arial"/>
                <a:cs typeface="Arial"/>
                <a:sym typeface="Arial"/>
              </a:rPr>
              <a:t> chiede all’utente di inserire la risposta.</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Drag and Drop:</a:t>
            </a:r>
            <a:r>
              <a:rPr lang="en-US" sz="1100">
                <a:solidFill>
                  <a:srgbClr val="000000"/>
                </a:solidFill>
                <a:latin typeface="Arial"/>
                <a:ea typeface="Arial"/>
                <a:cs typeface="Arial"/>
                <a:sym typeface="Arial"/>
              </a:rPr>
              <a:t> l’utente abbina gli elementi trascinandoli.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Flashcard:</a:t>
            </a:r>
            <a:r>
              <a:rPr lang="en-US" sz="1100">
                <a:solidFill>
                  <a:srgbClr val="000000"/>
                </a:solidFill>
                <a:latin typeface="Arial"/>
                <a:ea typeface="Arial"/>
                <a:cs typeface="Arial"/>
                <a:sym typeface="Arial"/>
              </a:rPr>
              <a:t> ottime per rivedere il lessico o ripassare dei concetti.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2: Creare un nuovo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Accedere al</a:t>
            </a:r>
            <a:r>
              <a:rPr b="1" lang="en-US" sz="1100">
                <a:solidFill>
                  <a:srgbClr val="000000"/>
                </a:solidFill>
                <a:latin typeface="Arial"/>
                <a:ea typeface="Arial"/>
                <a:cs typeface="Arial"/>
                <a:sym typeface="Arial"/>
              </a:rPr>
              <a:t> sistema di gestione dell’apprendimento (ad es., Moodle, WordPress, Drupal)</a:t>
            </a:r>
            <a:r>
              <a:rPr lang="en-US" sz="1100">
                <a:solidFill>
                  <a:srgbClr val="000000"/>
                </a:solidFill>
                <a:latin typeface="Arial"/>
                <a:ea typeface="Arial"/>
                <a:cs typeface="Arial"/>
                <a:sym typeface="Arial"/>
              </a:rPr>
              <a:t> su cui è stato installato H5P. </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Selezionare </a:t>
            </a:r>
            <a:r>
              <a:rPr b="1" lang="en-US" sz="1100">
                <a:solidFill>
                  <a:srgbClr val="000000"/>
                </a:solidFill>
                <a:latin typeface="Arial"/>
                <a:ea typeface="Arial"/>
                <a:cs typeface="Arial"/>
                <a:sym typeface="Arial"/>
              </a:rPr>
              <a:t>“Aggiungi una nuova attività H5P”</a:t>
            </a:r>
            <a:r>
              <a:rPr lang="en-US" sz="1100">
                <a:solidFill>
                  <a:srgbClr val="000000"/>
                </a:solidFill>
                <a:latin typeface="Arial"/>
                <a:ea typeface="Arial"/>
                <a:cs typeface="Arial"/>
                <a:sym typeface="Arial"/>
              </a:rPr>
              <a:t> e scegli </a:t>
            </a:r>
            <a:r>
              <a:rPr b="1" lang="en-US" sz="1100">
                <a:solidFill>
                  <a:srgbClr val="000000"/>
                </a:solidFill>
                <a:latin typeface="Arial"/>
                <a:ea typeface="Arial"/>
                <a:cs typeface="Arial"/>
                <a:sym typeface="Arial"/>
              </a:rPr>
              <a:t>“Set di domande”</a:t>
            </a:r>
            <a:r>
              <a:rPr lang="en-US" sz="1100">
                <a:solidFill>
                  <a:srgbClr val="000000"/>
                </a:solidFill>
                <a:latin typeface="Arial"/>
                <a:ea typeface="Arial"/>
                <a:cs typeface="Arial"/>
                <a:sym typeface="Arial"/>
              </a:rPr>
              <a:t> o la tipologia di quiz desiderata.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Dare un </a:t>
            </a:r>
            <a:r>
              <a:rPr b="1" lang="en-US" sz="1100">
                <a:solidFill>
                  <a:srgbClr val="000000"/>
                </a:solidFill>
                <a:latin typeface="Arial"/>
                <a:ea typeface="Arial"/>
                <a:cs typeface="Arial"/>
                <a:sym typeface="Arial"/>
              </a:rPr>
              <a:t>titolo </a:t>
            </a:r>
            <a:r>
              <a:rPr lang="en-US" sz="1100">
                <a:solidFill>
                  <a:srgbClr val="000000"/>
                </a:solidFill>
                <a:latin typeface="Arial"/>
                <a:ea typeface="Arial"/>
                <a:cs typeface="Arial"/>
                <a:sym typeface="Arial"/>
              </a:rPr>
              <a:t>al quiz e scrivere una</a:t>
            </a:r>
            <a:r>
              <a:rPr b="1" lang="en-US" sz="1100">
                <a:solidFill>
                  <a:srgbClr val="000000"/>
                </a:solidFill>
                <a:latin typeface="Arial"/>
                <a:ea typeface="Arial"/>
                <a:cs typeface="Arial"/>
                <a:sym typeface="Arial"/>
              </a:rPr>
              <a:t> breve introduzione </a:t>
            </a:r>
            <a:r>
              <a:rPr lang="en-US" sz="1100">
                <a:solidFill>
                  <a:srgbClr val="000000"/>
                </a:solidFill>
                <a:latin typeface="Arial"/>
                <a:ea typeface="Arial"/>
                <a:cs typeface="Arial"/>
                <a:sym typeface="Arial"/>
              </a:rPr>
              <a:t>per guidare le e gli studenti. </a:t>
            </a:r>
            <a:endParaRPr sz="3100"/>
          </a:p>
        </p:txBody>
      </p:sp>
      <p:pic>
        <p:nvPicPr>
          <p:cNvPr id="211" name="Google Shape;211;g3408979d82a_0_9"/>
          <p:cNvPicPr preferRelativeResize="0"/>
          <p:nvPr/>
        </p:nvPicPr>
        <p:blipFill rotWithShape="1">
          <a:blip r:embed="rId3">
            <a:alphaModFix/>
          </a:blip>
          <a:srcRect b="0" l="0" r="0" t="0"/>
          <a:stretch/>
        </p:blipFill>
        <p:spPr>
          <a:xfrm>
            <a:off x="6331800" y="1648250"/>
            <a:ext cx="5188300" cy="29054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408979d82a_0_2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18" name="Google Shape;218;g3408979d82a_0_27"/>
          <p:cNvSpPr txBox="1"/>
          <p:nvPr>
            <p:ph idx="1" type="body"/>
          </p:nvPr>
        </p:nvSpPr>
        <p:spPr>
          <a:xfrm>
            <a:off x="97973" y="881750"/>
            <a:ext cx="55197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2000"/>
              <a:t>Quiz con H5P</a:t>
            </a:r>
            <a:endParaRPr b="1" sz="20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Elaborare delle domande adeguate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Buone pratiche:</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Usare un linguaggio </a:t>
            </a:r>
            <a:r>
              <a:rPr b="1" lang="en-US" sz="1100">
                <a:solidFill>
                  <a:srgbClr val="000000"/>
                </a:solidFill>
                <a:latin typeface="Arial"/>
                <a:ea typeface="Arial"/>
                <a:cs typeface="Arial"/>
                <a:sym typeface="Arial"/>
              </a:rPr>
              <a:t>chiaro e conciso, </a:t>
            </a:r>
            <a:r>
              <a:rPr lang="en-US" sz="1100">
                <a:solidFill>
                  <a:srgbClr val="000000"/>
                </a:solidFill>
                <a:latin typeface="Arial"/>
                <a:ea typeface="Arial"/>
                <a:cs typeface="Arial"/>
                <a:sym typeface="Arial"/>
              </a:rPr>
              <a:t>in linea con le capacità di lettura delle e degli studenti.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Evitare le </a:t>
            </a:r>
            <a:r>
              <a:rPr b="1" lang="en-US" sz="1100">
                <a:solidFill>
                  <a:srgbClr val="000000"/>
                </a:solidFill>
                <a:latin typeface="Arial"/>
                <a:ea typeface="Arial"/>
                <a:cs typeface="Arial"/>
                <a:sym typeface="Arial"/>
              </a:rPr>
              <a:t>domande a trabocchetto o fuorvianti </a:t>
            </a:r>
            <a:r>
              <a:rPr lang="en-US" sz="1100">
                <a:solidFill>
                  <a:srgbClr val="000000"/>
                </a:solidFill>
                <a:latin typeface="Arial"/>
                <a:ea typeface="Arial"/>
                <a:cs typeface="Arial"/>
                <a:sym typeface="Arial"/>
              </a:rPr>
              <a:t>— puntare sulla chiarezza</a:t>
            </a:r>
            <a:endParaRPr sz="1100">
              <a:solidFill>
                <a:srgbClr val="000000"/>
              </a:solidFill>
              <a:latin typeface="Arial"/>
              <a:ea typeface="Arial"/>
              <a:cs typeface="Arial"/>
              <a:sym typeface="Arial"/>
            </a:endParaRPr>
          </a:p>
          <a:p>
            <a:pPr indent="0" lvl="0" marL="158750" rtl="0" algn="l">
              <a:lnSpc>
                <a:spcPct val="115000"/>
              </a:lnSpc>
              <a:spcBef>
                <a:spcPts val="0"/>
              </a:spcBef>
              <a:spcAft>
                <a:spcPts val="0"/>
              </a:spcAft>
              <a:buClr>
                <a:srgbClr val="000000"/>
              </a:buClr>
              <a:buSzPts val="1100"/>
              <a:buNone/>
            </a:pPr>
            <a:r>
              <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Assicurarsi che le </a:t>
            </a:r>
            <a:r>
              <a:rPr b="1" lang="en-US" sz="1100">
                <a:solidFill>
                  <a:srgbClr val="000000"/>
                </a:solidFill>
                <a:latin typeface="Arial"/>
                <a:ea typeface="Arial"/>
                <a:cs typeface="Arial"/>
                <a:sym typeface="Arial"/>
              </a:rPr>
              <a:t>domande siano in linea con gli obiettivi di apprendimento</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Inserire dei </a:t>
            </a:r>
            <a:r>
              <a:rPr b="1" lang="en-US" sz="1100">
                <a:solidFill>
                  <a:srgbClr val="000000"/>
                </a:solidFill>
                <a:latin typeface="Arial"/>
                <a:ea typeface="Arial"/>
                <a:cs typeface="Arial"/>
                <a:sym typeface="Arial"/>
              </a:rPr>
              <a:t>feedback relative alle risposte corrette o errate</a:t>
            </a:r>
            <a:r>
              <a:rPr lang="en-US" sz="1100">
                <a:solidFill>
                  <a:srgbClr val="000000"/>
                </a:solidFill>
                <a:latin typeface="Arial"/>
                <a:ea typeface="Arial"/>
                <a:cs typeface="Arial"/>
                <a:sym typeface="Arial"/>
              </a:rPr>
              <a:t> per favorire l’apprendimento. .</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Domande a risposta multipla</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Fornire </a:t>
            </a:r>
            <a:r>
              <a:rPr b="1" lang="en-US" sz="1100">
                <a:solidFill>
                  <a:srgbClr val="000000"/>
                </a:solidFill>
                <a:latin typeface="Arial"/>
                <a:ea typeface="Arial"/>
                <a:cs typeface="Arial"/>
                <a:sym typeface="Arial"/>
              </a:rPr>
              <a:t>2-4 opzioni di risposta</a:t>
            </a:r>
            <a:r>
              <a:rPr lang="en-US" sz="1100">
                <a:solidFill>
                  <a:srgbClr val="000000"/>
                </a:solidFill>
                <a:latin typeface="Arial"/>
                <a:ea typeface="Arial"/>
                <a:cs typeface="Arial"/>
                <a:sym typeface="Arial"/>
              </a:rPr>
              <a:t> (con una o più risposte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Evitare di dare </a:t>
            </a:r>
            <a:r>
              <a:rPr b="1" lang="en-US" sz="1100">
                <a:solidFill>
                  <a:srgbClr val="000000"/>
                </a:solidFill>
                <a:latin typeface="Arial"/>
                <a:ea typeface="Arial"/>
                <a:cs typeface="Arial"/>
                <a:sym typeface="Arial"/>
              </a:rPr>
              <a:t>opzioni troppo simili.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Usare dei </a:t>
            </a:r>
            <a:r>
              <a:rPr b="1" lang="en-US" sz="1100">
                <a:solidFill>
                  <a:srgbClr val="000000"/>
                </a:solidFill>
                <a:latin typeface="Arial"/>
                <a:ea typeface="Arial"/>
                <a:cs typeface="Arial"/>
                <a:sym typeface="Arial"/>
              </a:rPr>
              <a:t>distrattori (risposte errate)</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la capitale della Francia?"</a:t>
            </a:r>
            <a:endParaRPr i="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lang="en-US" sz="1100">
                <a:solidFill>
                  <a:srgbClr val="000000"/>
                </a:solidFill>
                <a:latin typeface="Arial"/>
                <a:ea typeface="Arial"/>
                <a:cs typeface="Arial"/>
                <a:sym typeface="Arial"/>
              </a:rPr>
              <a:t>Berlino</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 Parigi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Roma</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
        <p:nvSpPr>
          <p:cNvPr id="219" name="Google Shape;219;g3408979d82a_0_27"/>
          <p:cNvSpPr txBox="1"/>
          <p:nvPr/>
        </p:nvSpPr>
        <p:spPr>
          <a:xfrm>
            <a:off x="6035675" y="1018550"/>
            <a:ext cx="5871900" cy="5730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Domande vero/falso</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Usare delle affermazioni che non contengono ambiguità..</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Evitare di utilizzare avverbi come </a:t>
            </a:r>
            <a:r>
              <a:rPr b="1" i="0" lang="en-US" sz="1100" u="none" cap="none" strike="noStrike">
                <a:solidFill>
                  <a:srgbClr val="000000"/>
                </a:solidFill>
                <a:latin typeface="Arial"/>
                <a:ea typeface="Arial"/>
                <a:cs typeface="Arial"/>
                <a:sym typeface="Arial"/>
              </a:rPr>
              <a:t>“sempre" </a:t>
            </a:r>
            <a:r>
              <a:rPr b="0" i="0" lang="en-US" sz="1100" u="none" cap="none" strike="noStrike">
                <a:solidFill>
                  <a:srgbClr val="000000"/>
                </a:solidFill>
                <a:latin typeface="Arial"/>
                <a:ea typeface="Arial"/>
                <a:cs typeface="Arial"/>
                <a:sym typeface="Arial"/>
              </a:rPr>
              <a:t>e</a:t>
            </a:r>
            <a:r>
              <a:rPr b="1" i="0" lang="en-US" sz="1100" u="none" cap="none" strike="noStrike">
                <a:solidFill>
                  <a:srgbClr val="000000"/>
                </a:solidFill>
                <a:latin typeface="Arial"/>
                <a:ea typeface="Arial"/>
                <a:cs typeface="Arial"/>
                <a:sym typeface="Arial"/>
              </a:rPr>
              <a:t> “mai"</a:t>
            </a:r>
            <a:r>
              <a:rPr b="0" i="0" lang="en-US" sz="1100" u="none" cap="none" strike="noStrike">
                <a:solidFill>
                  <a:srgbClr val="000000"/>
                </a:solidFill>
                <a:latin typeface="Arial"/>
                <a:ea typeface="Arial"/>
                <a:cs typeface="Arial"/>
                <a:sym typeface="Arial"/>
              </a:rPr>
              <a:t>, che possono rendere ovvie le risposte.</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br>
              <a:rPr b="1"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“Il sole orbita intorno alla Terra."</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0" i="0" lang="en-US" sz="1100" u="none" cap="none" strike="noStrike">
                <a:solidFill>
                  <a:srgbClr val="000000"/>
                </a:solidFill>
                <a:latin typeface="Arial"/>
                <a:ea typeface="Arial"/>
                <a:cs typeface="Arial"/>
                <a:sym typeface="Arial"/>
              </a:rPr>
              <a:t>[✅] Falso</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Completa il testo</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Accettare </a:t>
            </a:r>
            <a:r>
              <a:rPr b="1" i="0" lang="en-US" sz="1100" u="none" cap="none" strike="noStrike">
                <a:solidFill>
                  <a:srgbClr val="000000"/>
                </a:solidFill>
                <a:latin typeface="Arial"/>
                <a:ea typeface="Arial"/>
                <a:cs typeface="Arial"/>
                <a:sym typeface="Arial"/>
              </a:rPr>
              <a:t>varianti che possono essere corrette</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Il testo da inserire deve essere </a:t>
            </a:r>
            <a:r>
              <a:rPr b="1" i="0" lang="en-US" sz="1100" u="none" cap="none" strike="noStrike">
                <a:solidFill>
                  <a:srgbClr val="000000"/>
                </a:solidFill>
                <a:latin typeface="Arial"/>
                <a:ea typeface="Arial"/>
                <a:cs typeface="Arial"/>
                <a:sym typeface="Arial"/>
              </a:rPr>
              <a:t>limitato a 1-3 parole</a:t>
            </a:r>
            <a:r>
              <a:rPr b="0" i="0" lang="en-US" sz="1100" u="none" cap="none" strike="noStrike">
                <a:solidFill>
                  <a:srgbClr val="000000"/>
                </a:solidFill>
                <a:latin typeface="Arial"/>
                <a:ea typeface="Arial"/>
                <a:cs typeface="Arial"/>
                <a:sym typeface="Arial"/>
              </a:rPr>
              <a:t> per questioni di chiarezza.</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br>
              <a:rPr b="1"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"Il pianeta più grande del sistema solare è ______________."</a:t>
            </a:r>
            <a:br>
              <a:rPr b="0" i="1"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 Risposta corretta: Giove)</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1" i="0" lang="en-US" sz="1100" u="none" cap="none" strike="noStrike">
                <a:solidFill>
                  <a:srgbClr val="000000"/>
                </a:solidFill>
                <a:latin typeface="Arial"/>
                <a:ea typeface="Arial"/>
                <a:cs typeface="Arial"/>
                <a:sym typeface="Arial"/>
              </a:rPr>
              <a:t>Drag and drop</a:t>
            </a:r>
            <a:endParaRPr b="1"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Usare delle categorie </a:t>
            </a:r>
            <a:r>
              <a:rPr b="1" i="0" lang="en-US" sz="1100" u="none" cap="none" strike="noStrike">
                <a:solidFill>
                  <a:srgbClr val="000000"/>
                </a:solidFill>
                <a:latin typeface="Arial"/>
                <a:ea typeface="Arial"/>
                <a:cs typeface="Arial"/>
                <a:sym typeface="Arial"/>
              </a:rPr>
              <a:t>distinte e di facile comprensione</a:t>
            </a:r>
            <a:r>
              <a:rPr b="0" i="0" lang="en-US" sz="1100" u="none" cap="none" strike="noStrike">
                <a:solidFill>
                  <a:srgbClr val="000000"/>
                </a:solidFill>
                <a:latin typeface="Arial"/>
                <a:ea typeface="Arial"/>
                <a:cs typeface="Arial"/>
                <a:sym typeface="Arial"/>
              </a:rPr>
              <a:t>.</a:t>
            </a:r>
            <a:br>
              <a:rPr b="0" i="0" lang="en-US" sz="1100" u="none" cap="none" strike="noStrike">
                <a:solidFill>
                  <a:srgbClr val="000000"/>
                </a:solidFill>
                <a:latin typeface="Arial"/>
                <a:ea typeface="Arial"/>
                <a:cs typeface="Arial"/>
                <a:sym typeface="Arial"/>
              </a:rPr>
            </a:br>
            <a:r>
              <a:rPr b="0" i="0" lang="en-US" sz="1100" u="none" cap="none" strike="noStrike">
                <a:solidFill>
                  <a:srgbClr val="000000"/>
                </a:solidFill>
                <a:latin typeface="Arial"/>
                <a:ea typeface="Arial"/>
                <a:cs typeface="Arial"/>
                <a:sym typeface="Arial"/>
              </a:rPr>
              <a:t>✅ Limitare il numero di elementi a </a:t>
            </a:r>
            <a:r>
              <a:rPr b="1" i="0" lang="en-US" sz="1100" u="none" cap="none" strike="noStrike">
                <a:solidFill>
                  <a:srgbClr val="000000"/>
                </a:solidFill>
                <a:latin typeface="Arial"/>
                <a:ea typeface="Arial"/>
                <a:cs typeface="Arial"/>
                <a:sym typeface="Arial"/>
              </a:rPr>
              <a:t>5-7 per evitare un sovraccarico cognitivo</a:t>
            </a:r>
            <a:r>
              <a:rPr b="0" i="0" lang="en-US" sz="1100" u="none" cap="none" strike="noStrike">
                <a:solidFill>
                  <a:srgbClr val="000000"/>
                </a:solidFill>
                <a:latin typeface="Arial"/>
                <a:ea typeface="Arial"/>
                <a:cs typeface="Arial"/>
                <a:sym typeface="Arial"/>
              </a:rPr>
              <a:t>.</a:t>
            </a:r>
            <a:endParaRPr b="0" i="0" sz="1100" u="none" cap="none" strike="noStrike">
              <a:solidFill>
                <a:srgbClr val="000000"/>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r>
              <a:rPr b="1" i="0" lang="en-US" sz="1100" u="none" cap="none" strike="noStrike">
                <a:solidFill>
                  <a:srgbClr val="000000"/>
                </a:solidFill>
                <a:latin typeface="Arial"/>
                <a:ea typeface="Arial"/>
                <a:cs typeface="Arial"/>
                <a:sym typeface="Arial"/>
              </a:rPr>
              <a:t>Esempio:</a:t>
            </a:r>
            <a:r>
              <a:rPr b="0" i="0" lang="en-US" sz="1100" u="none" cap="none" strike="noStrike">
                <a:solidFill>
                  <a:srgbClr val="000000"/>
                </a:solidFill>
                <a:latin typeface="Arial"/>
                <a:ea typeface="Arial"/>
                <a:cs typeface="Arial"/>
                <a:sym typeface="Arial"/>
              </a:rPr>
              <a:t> </a:t>
            </a:r>
            <a:r>
              <a:rPr b="0" i="1" lang="en-US" sz="1100" u="none" cap="none" strike="noStrike">
                <a:solidFill>
                  <a:srgbClr val="000000"/>
                </a:solidFill>
                <a:latin typeface="Arial"/>
                <a:ea typeface="Arial"/>
                <a:cs typeface="Arial"/>
                <a:sym typeface="Arial"/>
              </a:rPr>
              <a:t>Distingui i mammiferi dagli uccelli.</a:t>
            </a:r>
            <a:endParaRPr b="0" i="1" sz="11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Mammiferi: </a:t>
            </a:r>
            <a:r>
              <a:rPr b="0" i="0" lang="en-US" sz="1100" u="none" cap="none" strike="noStrike">
                <a:solidFill>
                  <a:srgbClr val="000000"/>
                </a:solidFill>
                <a:latin typeface="Arial"/>
                <a:ea typeface="Arial"/>
                <a:cs typeface="Arial"/>
                <a:sym typeface="Arial"/>
              </a:rPr>
              <a:t>leone, delfino</a:t>
            </a:r>
            <a:endParaRPr b="0" i="0" sz="1400" u="none" cap="none" strike="noStrike">
              <a:solidFill>
                <a:srgbClr val="000000"/>
              </a:solidFill>
              <a:latin typeface="Arial"/>
              <a:ea typeface="Arial"/>
              <a:cs typeface="Arial"/>
              <a:sym typeface="Arial"/>
            </a:endParaRPr>
          </a:p>
          <a:p>
            <a:pPr indent="-298450" lvl="0" marL="457200" marR="0" rtl="0" algn="l">
              <a:lnSpc>
                <a:spcPct val="115000"/>
              </a:lnSpc>
              <a:spcBef>
                <a:spcPts val="1200"/>
              </a:spcBef>
              <a:spcAft>
                <a:spcPts val="0"/>
              </a:spcAft>
              <a:buClr>
                <a:srgbClr val="000000"/>
              </a:buClr>
              <a:buSzPts val="1100"/>
              <a:buFont typeface="Arial"/>
              <a:buChar char="●"/>
            </a:pPr>
            <a:r>
              <a:rPr b="1" i="0" lang="en-US" sz="1100" u="none" cap="none" strike="noStrike">
                <a:solidFill>
                  <a:srgbClr val="000000"/>
                </a:solidFill>
                <a:latin typeface="Arial"/>
                <a:ea typeface="Arial"/>
                <a:cs typeface="Arial"/>
                <a:sym typeface="Arial"/>
              </a:rPr>
              <a:t>Uccelli: </a:t>
            </a:r>
            <a:r>
              <a:rPr b="0" i="0" lang="en-US" sz="1100" u="none" cap="none" strike="noStrike">
                <a:solidFill>
                  <a:srgbClr val="000000"/>
                </a:solidFill>
                <a:latin typeface="Arial"/>
                <a:ea typeface="Arial"/>
                <a:cs typeface="Arial"/>
                <a:sym typeface="Arial"/>
              </a:rPr>
              <a:t>pappagallo, aquila.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4"/>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solidFill>
                  <a:schemeClr val="dk1"/>
                </a:solidFill>
              </a:rPr>
              <a:t>Modulo 6: Pianificazione dell’attività didattica nella scuola primaria sulla base del quadro di riferimento di TINKER </a:t>
            </a:r>
            <a:endParaRPr>
              <a:solidFill>
                <a:schemeClr val="dk1"/>
              </a:solidFill>
            </a:endParaRPr>
          </a:p>
        </p:txBody>
      </p:sp>
      <p:sp>
        <p:nvSpPr>
          <p:cNvPr id="91" name="Google Shape;91;p4"/>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Unità 6.3: Strumenti online per l’attività didattica e la valutazione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3408979d82a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26" name="Google Shape;226;g3408979d82a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con H5P</a:t>
            </a:r>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Migliorare il grado di coinvolgimento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Usare elementi multimediali (immagini, audio, video)</a:t>
            </a:r>
            <a:r>
              <a:rPr lang="en-US" sz="1100">
                <a:solidFill>
                  <a:srgbClr val="000000"/>
                </a:solidFill>
                <a:latin typeface="Arial"/>
                <a:ea typeface="Arial"/>
                <a:cs typeface="Arial"/>
                <a:sym typeface="Arial"/>
              </a:rPr>
              <a:t> per rendere i quiz più interattivi.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Dare un feedback immediato </a:t>
            </a:r>
            <a:r>
              <a:rPr lang="en-US" sz="1100">
                <a:solidFill>
                  <a:srgbClr val="000000"/>
                </a:solidFill>
                <a:latin typeface="Arial"/>
                <a:ea typeface="Arial"/>
                <a:cs typeface="Arial"/>
                <a:sym typeface="Arial"/>
              </a:rPr>
              <a:t>affinché le e gli studenti possano correggere rapidamente i propri errori.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Puntare su un ordine casuale delle domande</a:t>
            </a:r>
            <a:r>
              <a:rPr lang="en-US" sz="1100">
                <a:solidFill>
                  <a:srgbClr val="000000"/>
                </a:solidFill>
                <a:latin typeface="Arial"/>
                <a:ea typeface="Arial"/>
                <a:cs typeface="Arial"/>
                <a:sym typeface="Arial"/>
              </a:rPr>
              <a:t> per evitare la memorizzazione.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Stabilire dei limiti di tempo</a:t>
            </a:r>
            <a:r>
              <a:rPr lang="en-US" sz="1100">
                <a:solidFill>
                  <a:srgbClr val="000000"/>
                </a:solidFill>
                <a:latin typeface="Arial"/>
                <a:ea typeface="Arial"/>
                <a:cs typeface="Arial"/>
                <a:sym typeface="Arial"/>
              </a:rPr>
              <a:t> per incoraggiare dei ragionamenti più veloci.</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Testare e pubblicare il quiz</a:t>
            </a:r>
            <a:endParaRPr b="1" sz="13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Char char="●"/>
            </a:pPr>
            <a:r>
              <a:rPr b="1" lang="en-US" sz="1100">
                <a:solidFill>
                  <a:srgbClr val="000000"/>
                </a:solidFill>
                <a:latin typeface="Arial"/>
                <a:ea typeface="Arial"/>
                <a:cs typeface="Arial"/>
                <a:sym typeface="Arial"/>
              </a:rPr>
              <a:t>Creare un’anteprima del quiz </a:t>
            </a:r>
            <a:r>
              <a:rPr lang="en-US" sz="1100">
                <a:solidFill>
                  <a:srgbClr val="000000"/>
                </a:solidFill>
                <a:latin typeface="Arial"/>
                <a:ea typeface="Arial"/>
                <a:cs typeface="Arial"/>
                <a:sym typeface="Arial"/>
              </a:rPr>
              <a:t>prima di pubblicarlo per correggere eventuali errori.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Modificare </a:t>
            </a:r>
            <a:r>
              <a:rPr b="1" lang="en-US" sz="1100">
                <a:solidFill>
                  <a:srgbClr val="000000"/>
                </a:solidFill>
                <a:latin typeface="Arial"/>
                <a:ea typeface="Arial"/>
                <a:cs typeface="Arial"/>
                <a:sym typeface="Arial"/>
              </a:rPr>
              <a:t>le impostazioni relative ai punteggi</a:t>
            </a:r>
            <a:r>
              <a:rPr lang="en-US" sz="1100">
                <a:solidFill>
                  <a:srgbClr val="000000"/>
                </a:solidFill>
                <a:latin typeface="Arial"/>
                <a:ea typeface="Arial"/>
                <a:cs typeface="Arial"/>
                <a:sym typeface="Arial"/>
              </a:rPr>
              <a:t> (ad es., consentire più tentativi).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b="1" lang="en-US" sz="1100">
                <a:solidFill>
                  <a:srgbClr val="000000"/>
                </a:solidFill>
                <a:latin typeface="Arial"/>
                <a:ea typeface="Arial"/>
                <a:cs typeface="Arial"/>
                <a:sym typeface="Arial"/>
              </a:rPr>
              <a:t>Pubblicare il quiz </a:t>
            </a:r>
            <a:r>
              <a:rPr lang="en-US" sz="1100">
                <a:solidFill>
                  <a:srgbClr val="000000"/>
                </a:solidFill>
                <a:latin typeface="Arial"/>
                <a:ea typeface="Arial"/>
                <a:cs typeface="Arial"/>
                <a:sym typeface="Arial"/>
              </a:rPr>
              <a:t>e inserirlo sulla piattaforma.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Char char="●"/>
            </a:pPr>
            <a:r>
              <a:rPr lang="en-US" sz="1100">
                <a:solidFill>
                  <a:srgbClr val="000000"/>
                </a:solidFill>
                <a:latin typeface="Arial"/>
                <a:ea typeface="Arial"/>
                <a:cs typeface="Arial"/>
                <a:sym typeface="Arial"/>
              </a:rPr>
              <a:t>Monitorare </a:t>
            </a:r>
            <a:r>
              <a:rPr b="1" lang="en-US" sz="1100">
                <a:solidFill>
                  <a:srgbClr val="000000"/>
                </a:solidFill>
                <a:latin typeface="Arial"/>
                <a:ea typeface="Arial"/>
                <a:cs typeface="Arial"/>
                <a:sym typeface="Arial"/>
              </a:rPr>
              <a:t>le statistiche del quiz</a:t>
            </a:r>
            <a:r>
              <a:rPr lang="en-US" sz="1100">
                <a:solidFill>
                  <a:srgbClr val="000000"/>
                </a:solidFill>
                <a:latin typeface="Arial"/>
                <a:ea typeface="Arial"/>
                <a:cs typeface="Arial"/>
                <a:sym typeface="Arial"/>
              </a:rPr>
              <a:t> (se disponibili) per tracciare il rendimento delle e degli studenti.</a:t>
            </a:r>
            <a:br>
              <a:rPr lang="en-US" sz="1100">
                <a:solidFill>
                  <a:srgbClr val="000000"/>
                </a:solidFill>
                <a:latin typeface="Arial"/>
                <a:ea typeface="Arial"/>
                <a:cs typeface="Arial"/>
                <a:sym typeface="Arial"/>
              </a:rPr>
            </a:b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Esempi di utilizzo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primaria:</a:t>
            </a:r>
            <a:r>
              <a:rPr lang="en-US" sz="1100">
                <a:solidFill>
                  <a:srgbClr val="000000"/>
                </a:solidFill>
                <a:latin typeface="Arial"/>
                <a:ea typeface="Arial"/>
                <a:cs typeface="Arial"/>
                <a:sym typeface="Arial"/>
              </a:rPr>
              <a:t> flashcard e semplici problemi matematici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secondaria: </a:t>
            </a:r>
            <a:r>
              <a:rPr lang="en-US" sz="1100">
                <a:solidFill>
                  <a:srgbClr val="000000"/>
                </a:solidFill>
                <a:latin typeface="Arial"/>
                <a:ea typeface="Arial"/>
                <a:cs typeface="Arial"/>
                <a:sym typeface="Arial"/>
              </a:rPr>
              <a:t>quiz sulle scienze, linee del tempo per la storia</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Università: </a:t>
            </a:r>
            <a:r>
              <a:rPr lang="en-US" sz="1100">
                <a:solidFill>
                  <a:srgbClr val="000000"/>
                </a:solidFill>
                <a:latin typeface="Arial"/>
                <a:ea typeface="Arial"/>
                <a:cs typeface="Arial"/>
                <a:sym typeface="Arial"/>
              </a:rPr>
              <a:t>casi studio e valutazioni basate su scenari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Corso di formazione aziendale: </a:t>
            </a:r>
            <a:r>
              <a:rPr lang="en-US" sz="1100">
                <a:solidFill>
                  <a:srgbClr val="000000"/>
                </a:solidFill>
                <a:latin typeface="Arial"/>
                <a:ea typeface="Arial"/>
                <a:cs typeface="Arial"/>
                <a:sym typeface="Arial"/>
              </a:rPr>
              <a:t>test attitudinali e verifiche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Seguendo queste linee guida per la creazione di quiz con </a:t>
            </a:r>
            <a:r>
              <a:rPr b="1" lang="en-US" sz="1100">
                <a:solidFill>
                  <a:srgbClr val="000000"/>
                </a:solidFill>
                <a:latin typeface="Arial"/>
                <a:ea typeface="Arial"/>
                <a:cs typeface="Arial"/>
                <a:sym typeface="Arial"/>
              </a:rPr>
              <a:t>H5P </a:t>
            </a:r>
            <a:r>
              <a:rPr lang="en-US" sz="1100">
                <a:solidFill>
                  <a:srgbClr val="000000"/>
                </a:solidFill>
                <a:latin typeface="Arial"/>
                <a:ea typeface="Arial"/>
                <a:cs typeface="Arial"/>
                <a:sym typeface="Arial"/>
              </a:rPr>
              <a:t>è possibile mettere a punto delle valutazioni coinvolgenti, efficacy e interattive per le e gli studenti di tutti i livelli. 🚀</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3408979d82a_0_2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33" name="Google Shape;233;g3408979d82a_0_2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1. Creare un quiz su Moodle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Aggiungere un nuovo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b="1" lang="en-US" sz="1100">
                <a:solidFill>
                  <a:srgbClr val="000000"/>
                </a:solidFill>
                <a:latin typeface="Arial"/>
                <a:ea typeface="Arial"/>
                <a:cs typeface="Arial"/>
                <a:sym typeface="Arial"/>
              </a:rPr>
              <a:t>Accedere a Moodle</a:t>
            </a:r>
            <a:r>
              <a:rPr lang="en-US" sz="1100">
                <a:solidFill>
                  <a:srgbClr val="000000"/>
                </a:solidFill>
                <a:latin typeface="Arial"/>
                <a:ea typeface="Arial"/>
                <a:cs typeface="Arial"/>
                <a:sym typeface="Arial"/>
              </a:rPr>
              <a:t> e andare al corso.</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b="1" lang="en-US" sz="1100">
                <a:solidFill>
                  <a:srgbClr val="000000"/>
                </a:solidFill>
                <a:latin typeface="Arial"/>
                <a:ea typeface="Arial"/>
                <a:cs typeface="Arial"/>
                <a:sym typeface="Arial"/>
              </a:rPr>
              <a:t>Attivare le impostazioni relative alla modifica </a:t>
            </a:r>
            <a:r>
              <a:rPr lang="en-US" sz="1100">
                <a:solidFill>
                  <a:srgbClr val="000000"/>
                </a:solidFill>
                <a:latin typeface="Arial"/>
                <a:ea typeface="Arial"/>
                <a:cs typeface="Arial"/>
                <a:sym typeface="Arial"/>
              </a:rPr>
              <a:t>(in alto a destra).</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 </a:t>
            </a:r>
            <a:r>
              <a:rPr b="1" lang="en-US" sz="1100">
                <a:solidFill>
                  <a:srgbClr val="000000"/>
                </a:solidFill>
                <a:latin typeface="Arial"/>
                <a:ea typeface="Arial"/>
                <a:cs typeface="Arial"/>
                <a:sym typeface="Arial"/>
              </a:rPr>
              <a:t>“Aggiungi un’attività o una risorsa”</a:t>
            </a:r>
            <a:r>
              <a:rPr lang="en-US" sz="1100">
                <a:solidFill>
                  <a:srgbClr val="000000"/>
                </a:solidFill>
                <a:latin typeface="Arial"/>
                <a:ea typeface="Arial"/>
                <a:cs typeface="Arial"/>
                <a:sym typeface="Arial"/>
              </a:rPr>
              <a:t> e selezionare </a:t>
            </a:r>
            <a:r>
              <a:rPr b="1" lang="en-US" sz="1100">
                <a:solidFill>
                  <a:srgbClr val="000000"/>
                </a:solidFill>
                <a:latin typeface="Arial"/>
                <a:ea typeface="Arial"/>
                <a:cs typeface="Arial"/>
                <a:sym typeface="Arial"/>
              </a:rPr>
              <a:t>“Quiz”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Aggiungere il </a:t>
            </a:r>
            <a:r>
              <a:rPr b="1" lang="en-US" sz="1100">
                <a:solidFill>
                  <a:srgbClr val="000000"/>
                </a:solidFill>
                <a:latin typeface="Arial"/>
                <a:ea typeface="Arial"/>
                <a:cs typeface="Arial"/>
                <a:sym typeface="Arial"/>
              </a:rPr>
              <a:t>nome </a:t>
            </a:r>
            <a:r>
              <a:rPr lang="en-US" sz="1100">
                <a:solidFill>
                  <a:srgbClr val="000000"/>
                </a:solidFill>
                <a:latin typeface="Arial"/>
                <a:ea typeface="Arial"/>
                <a:cs typeface="Arial"/>
                <a:sym typeface="Arial"/>
              </a:rPr>
              <a:t>e la </a:t>
            </a:r>
            <a:r>
              <a:rPr b="1" lang="en-US" sz="1100">
                <a:solidFill>
                  <a:srgbClr val="000000"/>
                </a:solidFill>
                <a:latin typeface="Arial"/>
                <a:ea typeface="Arial"/>
                <a:cs typeface="Arial"/>
                <a:sym typeface="Arial"/>
              </a:rPr>
              <a:t>descrizione del quiz </a:t>
            </a:r>
            <a:r>
              <a:rPr lang="en-US" sz="1100">
                <a:solidFill>
                  <a:srgbClr val="000000"/>
                </a:solidFill>
                <a:latin typeface="Arial"/>
                <a:ea typeface="Arial"/>
                <a:cs typeface="Arial"/>
                <a:sym typeface="Arial"/>
              </a:rPr>
              <a:t>(ad es., istruzioni per le e gli studenti).</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Configurare la </a:t>
            </a:r>
            <a:r>
              <a:rPr b="1" lang="en-US" sz="1100">
                <a:solidFill>
                  <a:srgbClr val="000000"/>
                </a:solidFill>
                <a:latin typeface="Arial"/>
                <a:ea typeface="Arial"/>
                <a:cs typeface="Arial"/>
                <a:sym typeface="Arial"/>
              </a:rPr>
              <a:t>durata, </a:t>
            </a:r>
            <a:r>
              <a:rPr lang="en-US" sz="1100">
                <a:solidFill>
                  <a:srgbClr val="000000"/>
                </a:solidFill>
                <a:latin typeface="Arial"/>
                <a:ea typeface="Arial"/>
                <a:cs typeface="Arial"/>
                <a:sym typeface="Arial"/>
              </a:rPr>
              <a:t>le </a:t>
            </a:r>
            <a:r>
              <a:rPr b="1" lang="en-US" sz="1100">
                <a:solidFill>
                  <a:srgbClr val="000000"/>
                </a:solidFill>
                <a:latin typeface="Arial"/>
                <a:ea typeface="Arial"/>
                <a:cs typeface="Arial"/>
                <a:sym typeface="Arial"/>
              </a:rPr>
              <a:t>modalità di valutazione </a:t>
            </a:r>
            <a:r>
              <a:rPr lang="en-US" sz="1100">
                <a:solidFill>
                  <a:srgbClr val="000000"/>
                </a:solidFill>
                <a:latin typeface="Arial"/>
                <a:ea typeface="Arial"/>
                <a:cs typeface="Arial"/>
                <a:sym typeface="Arial"/>
              </a:rPr>
              <a:t>e il </a:t>
            </a:r>
            <a:r>
              <a:rPr b="1" lang="en-US" sz="1100">
                <a:solidFill>
                  <a:srgbClr val="000000"/>
                </a:solidFill>
                <a:latin typeface="Arial"/>
                <a:ea typeface="Arial"/>
                <a:cs typeface="Arial"/>
                <a:sym typeface="Arial"/>
              </a:rPr>
              <a:t>numero di tentativi concessi </a:t>
            </a:r>
            <a:r>
              <a:rPr lang="en-US" sz="1100">
                <a:solidFill>
                  <a:srgbClr val="000000"/>
                </a:solidFill>
                <a:latin typeface="Arial"/>
                <a:ea typeface="Arial"/>
                <a:cs typeface="Arial"/>
                <a:sym typeface="Arial"/>
              </a:rPr>
              <a:t>(riportati qui sotto).</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2. Configurare le impostazioni del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Durata</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Inserire una scadenza </a:t>
            </a:r>
            <a:r>
              <a:rPr lang="en-US" sz="1100">
                <a:solidFill>
                  <a:srgbClr val="000000"/>
                </a:solidFill>
                <a:latin typeface="Arial"/>
                <a:ea typeface="Arial"/>
                <a:cs typeface="Arial"/>
                <a:sym typeface="Arial"/>
              </a:rPr>
              <a:t>entro la quale il quiz dovrà essere completato.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Limiti di tempo</a:t>
            </a:r>
            <a:r>
              <a:rPr lang="en-US" sz="1100">
                <a:solidFill>
                  <a:srgbClr val="000000"/>
                </a:solidFill>
                <a:latin typeface="Arial"/>
                <a:ea typeface="Arial"/>
                <a:cs typeface="Arial"/>
                <a:sym typeface="Arial"/>
              </a:rPr>
              <a:t> (facoltativi) per controllare il tempo impiegato dalle e dagli studenti.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Invio automatico</a:t>
            </a:r>
            <a:r>
              <a:rPr lang="en-US" sz="1100">
                <a:solidFill>
                  <a:srgbClr val="000000"/>
                </a:solidFill>
                <a:latin typeface="Arial"/>
                <a:ea typeface="Arial"/>
                <a:cs typeface="Arial"/>
                <a:sym typeface="Arial"/>
              </a:rPr>
              <a:t> quando scade il tempo.</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Tentativi e valutazione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 solo o più tentativi</a:t>
            </a:r>
            <a:r>
              <a:rPr lang="en-US" sz="1100">
                <a:solidFill>
                  <a:srgbClr val="000000"/>
                </a:solidFill>
                <a:latin typeface="Arial"/>
                <a:ea typeface="Arial"/>
                <a:cs typeface="Arial"/>
                <a:sym typeface="Arial"/>
              </a:rPr>
              <a:t> (scegliere il numero di tentativi a disposizione delle e degli studenti).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Sistema di valutazione:</a:t>
            </a:r>
            <a:r>
              <a:rPr lang="en-US" sz="1100">
                <a:solidFill>
                  <a:srgbClr val="000000"/>
                </a:solidFill>
                <a:latin typeface="Arial"/>
                <a:ea typeface="Arial"/>
                <a:cs typeface="Arial"/>
                <a:sym typeface="Arial"/>
              </a:rPr>
              <a:t> punteggio più alto, punteggio medio, primo tentative o ultimo tentativo.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Mescolare domande e risposte</a:t>
            </a:r>
            <a:r>
              <a:rPr lang="en-US" sz="1100">
                <a:solidFill>
                  <a:srgbClr val="000000"/>
                </a:solidFill>
                <a:latin typeface="Arial"/>
                <a:ea typeface="Arial"/>
                <a:cs typeface="Arial"/>
                <a:sym typeface="Arial"/>
              </a:rPr>
              <a:t> per dare test diversi a ogni studente.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Impostazioni relative al feedback</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Controllare quando le e gli studenti possono accedere a </a:t>
            </a:r>
            <a:r>
              <a:rPr b="1" lang="en-US" sz="1100">
                <a:solidFill>
                  <a:srgbClr val="000000"/>
                </a:solidFill>
                <a:latin typeface="Arial"/>
                <a:ea typeface="Arial"/>
                <a:cs typeface="Arial"/>
                <a:sym typeface="Arial"/>
              </a:rPr>
              <a:t>voti, risposte corrette e feedback</a:t>
            </a:r>
            <a:r>
              <a:rPr lang="en-US" sz="1100">
                <a:solidFill>
                  <a:srgbClr val="000000"/>
                </a:solidFill>
                <a:latin typeface="Arial"/>
                <a:ea typeface="Arial"/>
                <a:cs typeface="Arial"/>
                <a:sym typeface="Arial"/>
              </a:rPr>
              <a:t> (subito dopo aver risposto a una domanda o al termine del quiz).</a:t>
            </a:r>
            <a:endParaRPr sz="1100">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SzPts val="2200"/>
              <a:buNone/>
            </a:pPr>
            <a:r>
              <a:t/>
            </a:r>
            <a:endParaRPr b="1" sz="3100"/>
          </a:p>
        </p:txBody>
      </p:sp>
      <p:pic>
        <p:nvPicPr>
          <p:cNvPr id="234" name="Google Shape;234;g3408979d82a_0_21"/>
          <p:cNvPicPr preferRelativeResize="0"/>
          <p:nvPr/>
        </p:nvPicPr>
        <p:blipFill rotWithShape="1">
          <a:blip r:embed="rId3">
            <a:alphaModFix/>
          </a:blip>
          <a:srcRect b="0" l="0" r="0" t="0"/>
          <a:stretch/>
        </p:blipFill>
        <p:spPr>
          <a:xfrm>
            <a:off x="7214783" y="1156625"/>
            <a:ext cx="4103875" cy="30739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3408979d82a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41" name="Google Shape;241;g3408979d82a_0_44"/>
          <p:cNvSpPr txBox="1"/>
          <p:nvPr>
            <p:ph idx="1" type="body"/>
          </p:nvPr>
        </p:nvSpPr>
        <p:spPr>
          <a:xfrm>
            <a:off x="97973" y="881750"/>
            <a:ext cx="54078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3. Aggiungere delle domande al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1: Aprire la finestra per inserire il quiz</a:t>
            </a:r>
            <a:endParaRPr b="1" sz="1100">
              <a:solidFill>
                <a:srgbClr val="000000"/>
              </a:solidFill>
              <a:latin typeface="Arial"/>
              <a:ea typeface="Arial"/>
              <a:cs typeface="Arial"/>
              <a:sym typeface="Arial"/>
            </a:endParaRPr>
          </a:p>
          <a:p>
            <a:pPr indent="-298450" lvl="0" marL="457200" rtl="0" algn="l">
              <a:lnSpc>
                <a:spcPct val="115000"/>
              </a:lnSpc>
              <a:spcBef>
                <a:spcPts val="120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sul nome del quiz e seleziona </a:t>
            </a:r>
            <a:r>
              <a:rPr b="1" lang="en-US" sz="1100">
                <a:solidFill>
                  <a:srgbClr val="000000"/>
                </a:solidFill>
                <a:latin typeface="Arial"/>
                <a:ea typeface="Arial"/>
                <a:cs typeface="Arial"/>
                <a:sym typeface="Arial"/>
              </a:rPr>
              <a:t>“Modifica quiz”</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298450" lvl="0" marL="457200" rtl="0" algn="l">
              <a:lnSpc>
                <a:spcPct val="115000"/>
              </a:lnSpc>
              <a:spcBef>
                <a:spcPts val="0"/>
              </a:spcBef>
              <a:spcAft>
                <a:spcPts val="0"/>
              </a:spcAft>
              <a:buClr>
                <a:srgbClr val="000000"/>
              </a:buClr>
              <a:buSzPts val="1100"/>
              <a:buAutoNum type="arabicPeriod"/>
            </a:pPr>
            <a:r>
              <a:rPr lang="en-US" sz="1100">
                <a:solidFill>
                  <a:srgbClr val="000000"/>
                </a:solidFill>
                <a:latin typeface="Arial"/>
                <a:ea typeface="Arial"/>
                <a:cs typeface="Arial"/>
                <a:sym typeface="Arial"/>
              </a:rPr>
              <a:t>Cliccare su </a:t>
            </a:r>
            <a:r>
              <a:rPr b="1" lang="en-US" sz="1100">
                <a:solidFill>
                  <a:srgbClr val="000000"/>
                </a:solidFill>
                <a:latin typeface="Arial"/>
                <a:ea typeface="Arial"/>
                <a:cs typeface="Arial"/>
                <a:sym typeface="Arial"/>
              </a:rPr>
              <a:t>“Aggiungi” → “Nuova domanda”</a:t>
            </a:r>
            <a:r>
              <a:rPr lang="en-US" sz="1100">
                <a:solidFill>
                  <a:srgbClr val="000000"/>
                </a:solidFill>
                <a:latin typeface="Arial"/>
                <a:ea typeface="Arial"/>
                <a:cs typeface="Arial"/>
                <a:sym typeface="Arial"/>
              </a:rPr>
              <a:t> per creare una domanda.</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2: Scegliere la tipologia di domande</a:t>
            </a:r>
            <a:endParaRPr b="1"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Moodle offre diverse tipologie di domanda tra cui: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Scelta multipla: quiz con una o più risposte corrette.</a:t>
            </a:r>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Vero/Falso: quiz con valori binari.</a:t>
            </a:r>
            <a:r>
              <a:rPr lang="en-US" sz="1100">
                <a:solidFill>
                  <a:srgbClr val="000000"/>
                </a:solidFill>
                <a:latin typeface="Arial"/>
                <a:ea typeface="Arial"/>
                <a:cs typeface="Arial"/>
                <a:sym typeface="Arial"/>
              </a:rPr>
              <a:t>.</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Risposte brevi </a:t>
            </a:r>
            <a:r>
              <a:rPr lang="en-US" sz="1100">
                <a:solidFill>
                  <a:srgbClr val="000000"/>
                </a:solidFill>
                <a:latin typeface="Arial"/>
                <a:ea typeface="Arial"/>
                <a:cs typeface="Arial"/>
                <a:sym typeface="Arial"/>
              </a:rPr>
              <a:t>– le e gli studenti digitano una risposta breve.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Abbinamenti</a:t>
            </a:r>
            <a:r>
              <a:rPr lang="en-US" sz="1100">
                <a:solidFill>
                  <a:srgbClr val="000000"/>
                </a:solidFill>
                <a:latin typeface="Arial"/>
                <a:ea typeface="Arial"/>
                <a:cs typeface="Arial"/>
                <a:sym typeface="Arial"/>
              </a:rPr>
              <a:t> – abbinare gli elementi disposti su due colonne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 </a:t>
            </a:r>
            <a:r>
              <a:rPr b="1" lang="en-US" sz="1100">
                <a:solidFill>
                  <a:srgbClr val="000000"/>
                </a:solidFill>
                <a:latin typeface="Arial"/>
                <a:ea typeface="Arial"/>
                <a:cs typeface="Arial"/>
                <a:sym typeface="Arial"/>
              </a:rPr>
              <a:t>Numeri</a:t>
            </a:r>
            <a:r>
              <a:rPr lang="en-US" sz="1100">
                <a:solidFill>
                  <a:srgbClr val="000000"/>
                </a:solidFill>
                <a:latin typeface="Arial"/>
                <a:ea typeface="Arial"/>
                <a:cs typeface="Arial"/>
                <a:sym typeface="Arial"/>
              </a:rPr>
              <a:t> – risposte numeriche basate su valori precisi o range.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a:t>
            </a:r>
            <a:r>
              <a:rPr b="1" i="1" lang="en-US" sz="1100">
                <a:solidFill>
                  <a:srgbClr val="000000"/>
                </a:solidFill>
                <a:latin typeface="Arial"/>
                <a:ea typeface="Arial"/>
                <a:cs typeface="Arial"/>
                <a:sym typeface="Arial"/>
              </a:rPr>
              <a:t>Drag and Drop</a:t>
            </a:r>
            <a:r>
              <a:rPr i="1" lang="en-US" sz="1100">
                <a:solidFill>
                  <a:srgbClr val="000000"/>
                </a:solidFill>
                <a:latin typeface="Arial"/>
                <a:ea typeface="Arial"/>
                <a:cs typeface="Arial"/>
                <a:sym typeface="Arial"/>
              </a:rPr>
              <a:t> </a:t>
            </a:r>
            <a:r>
              <a:rPr lang="en-US" sz="1100">
                <a:solidFill>
                  <a:srgbClr val="000000"/>
                </a:solidFill>
                <a:latin typeface="Arial"/>
                <a:ea typeface="Arial"/>
                <a:cs typeface="Arial"/>
                <a:sym typeface="Arial"/>
              </a:rPr>
              <a:t>– suddividere gli elementi in diverse categorie.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Saggio</a:t>
            </a:r>
            <a:r>
              <a:rPr lang="en-US" sz="1100">
                <a:solidFill>
                  <a:srgbClr val="000000"/>
                </a:solidFill>
                <a:latin typeface="Arial"/>
                <a:ea typeface="Arial"/>
                <a:cs typeface="Arial"/>
                <a:sym typeface="Arial"/>
              </a:rPr>
              <a:t>– risposte valutate dall’insegnante.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b="1" lang="en-US" sz="1100">
                <a:solidFill>
                  <a:srgbClr val="000000"/>
                </a:solidFill>
                <a:latin typeface="Arial"/>
                <a:ea typeface="Arial"/>
                <a:cs typeface="Arial"/>
                <a:sym typeface="Arial"/>
              </a:rPr>
              <a:t>Fase 3: Create Effective Questions</a:t>
            </a:r>
            <a:endParaRPr b="1" sz="1100">
              <a:solidFill>
                <a:srgbClr val="000000"/>
              </a:solidFill>
              <a:latin typeface="Arial"/>
              <a:ea typeface="Arial"/>
              <a:cs typeface="Arial"/>
              <a:sym typeface="Arial"/>
            </a:endParaRPr>
          </a:p>
          <a:p>
            <a:pPr indent="0" lvl="0" marL="0" rtl="0" algn="l">
              <a:lnSpc>
                <a:spcPct val="115000"/>
              </a:lnSpc>
              <a:spcBef>
                <a:spcPts val="1100"/>
              </a:spcBef>
              <a:spcAft>
                <a:spcPts val="0"/>
              </a:spcAft>
              <a:buSzPts val="2200"/>
              <a:buNone/>
            </a:pPr>
            <a:r>
              <a:rPr b="1" lang="en-US" sz="1000">
                <a:solidFill>
                  <a:srgbClr val="000000"/>
                </a:solidFill>
                <a:latin typeface="Arial"/>
                <a:ea typeface="Arial"/>
                <a:cs typeface="Arial"/>
                <a:sym typeface="Arial"/>
              </a:rPr>
              <a:t>Domande a risposta multipla</a:t>
            </a:r>
            <a:endParaRPr b="1" sz="10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Dare delle </a:t>
            </a:r>
            <a:r>
              <a:rPr b="1" lang="en-US" sz="1100">
                <a:solidFill>
                  <a:srgbClr val="000000"/>
                </a:solidFill>
                <a:latin typeface="Arial"/>
                <a:ea typeface="Arial"/>
                <a:cs typeface="Arial"/>
                <a:sym typeface="Arial"/>
              </a:rPr>
              <a:t>opzioni di risposta chiare </a:t>
            </a:r>
            <a:r>
              <a:rPr lang="en-US" sz="1100">
                <a:solidFill>
                  <a:srgbClr val="000000"/>
                </a:solidFill>
                <a:latin typeface="Arial"/>
                <a:ea typeface="Arial"/>
                <a:cs typeface="Arial"/>
                <a:sym typeface="Arial"/>
              </a:rPr>
              <a:t>con una o più risposte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Evitare </a:t>
            </a:r>
            <a:r>
              <a:rPr b="1" lang="en-US" sz="1100">
                <a:solidFill>
                  <a:srgbClr val="000000"/>
                </a:solidFill>
                <a:latin typeface="Arial"/>
                <a:ea typeface="Arial"/>
                <a:cs typeface="Arial"/>
                <a:sym typeface="Arial"/>
              </a:rPr>
              <a:t>le domande trabocchetto </a:t>
            </a:r>
            <a:r>
              <a:rPr lang="en-US" sz="1100">
                <a:solidFill>
                  <a:srgbClr val="000000"/>
                </a:solidFill>
                <a:latin typeface="Arial"/>
                <a:ea typeface="Arial"/>
                <a:cs typeface="Arial"/>
                <a:sym typeface="Arial"/>
              </a:rPr>
              <a:t>o che contengono delle negazioni “Quale tra queste NON è...".</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Usare </a:t>
            </a:r>
            <a:r>
              <a:rPr b="1" lang="en-US" sz="1100">
                <a:solidFill>
                  <a:srgbClr val="000000"/>
                </a:solidFill>
                <a:latin typeface="Arial"/>
                <a:ea typeface="Arial"/>
                <a:cs typeface="Arial"/>
                <a:sym typeface="Arial"/>
              </a:rPr>
              <a:t>un ordine casuale </a:t>
            </a:r>
            <a:r>
              <a:rPr lang="en-US" sz="1100">
                <a:solidFill>
                  <a:srgbClr val="000000"/>
                </a:solidFill>
                <a:latin typeface="Arial"/>
                <a:ea typeface="Arial"/>
                <a:cs typeface="Arial"/>
                <a:sym typeface="Arial"/>
              </a:rPr>
              <a:t>per evitare la memorizzazione.</a:t>
            </a:r>
            <a:endParaRPr sz="1100">
              <a:solidFill>
                <a:srgbClr val="000000"/>
              </a:solidFill>
              <a:latin typeface="Arial"/>
              <a:ea typeface="Arial"/>
              <a:cs typeface="Arial"/>
              <a:sym typeface="Arial"/>
            </a:endParaRPr>
          </a:p>
          <a:p>
            <a:pPr indent="0" lvl="0" marL="0" marR="0" rtl="0" algn="ctr">
              <a:lnSpc>
                <a:spcPct val="90000"/>
              </a:lnSpc>
              <a:spcBef>
                <a:spcPts val="1200"/>
              </a:spcBef>
              <a:spcAft>
                <a:spcPts val="0"/>
              </a:spcAft>
              <a:buSzPts val="2200"/>
              <a:buNone/>
            </a:pPr>
            <a:r>
              <a:t/>
            </a:r>
            <a:endParaRPr b="1" sz="3100"/>
          </a:p>
        </p:txBody>
      </p:sp>
      <p:sp>
        <p:nvSpPr>
          <p:cNvPr id="242" name="Google Shape;242;g3408979d82a_0_44"/>
          <p:cNvSpPr txBox="1"/>
          <p:nvPr>
            <p:ph idx="1" type="body"/>
          </p:nvPr>
        </p:nvSpPr>
        <p:spPr>
          <a:xfrm>
            <a:off x="5984498" y="943675"/>
            <a:ext cx="5407800" cy="5870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la capitale della Francia?"</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Berlino</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Madrid</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Parigi</a:t>
            </a:r>
            <a:endParaRPr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Roma</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vero/falso</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lang="en-US" sz="1100">
                <a:solidFill>
                  <a:srgbClr val="141414"/>
                </a:solidFill>
              </a:rPr>
              <a:t>Usare delle affermazioni che non contengono ambiguità..</a:t>
            </a:r>
            <a:endParaRPr/>
          </a:p>
          <a:p>
            <a:pPr indent="0" lvl="0" marL="0" rtl="0" algn="l">
              <a:lnSpc>
                <a:spcPct val="100000"/>
              </a:lnSpc>
              <a:spcBef>
                <a:spcPts val="100"/>
              </a:spcBef>
              <a:spcAft>
                <a:spcPts val="0"/>
              </a:spcAft>
              <a:buSzPts val="2200"/>
              <a:buNone/>
            </a:pPr>
            <a:r>
              <a:rPr lang="en-US" sz="1100">
                <a:solidFill>
                  <a:srgbClr val="141414"/>
                </a:solidFill>
                <a:latin typeface="Arial"/>
                <a:ea typeface="Arial"/>
                <a:cs typeface="Arial"/>
                <a:sym typeface="Arial"/>
              </a:rPr>
              <a:t>✔</a:t>
            </a:r>
            <a:r>
              <a:rPr lang="en-US" sz="1100">
                <a:solidFill>
                  <a:srgbClr val="141414"/>
                </a:solidFill>
              </a:rPr>
              <a:t> Evitare di utilizzare avverbi come </a:t>
            </a:r>
            <a:r>
              <a:rPr b="1" lang="en-US" sz="1100">
                <a:solidFill>
                  <a:srgbClr val="141414"/>
                </a:solidFill>
              </a:rPr>
              <a:t>“sempre" </a:t>
            </a:r>
            <a:r>
              <a:rPr lang="en-US" sz="1100">
                <a:solidFill>
                  <a:srgbClr val="141414"/>
                </a:solidFill>
              </a:rPr>
              <a:t>e</a:t>
            </a:r>
            <a:r>
              <a:rPr b="1" lang="en-US" sz="1100">
                <a:solidFill>
                  <a:srgbClr val="141414"/>
                </a:solidFill>
              </a:rPr>
              <a:t> “mai"</a:t>
            </a:r>
            <a:r>
              <a:rPr lang="en-US" sz="1100">
                <a:solidFill>
                  <a:srgbClr val="141414"/>
                </a:solidFill>
              </a:rPr>
              <a:t>, che possono rendere ovvie le risposte.</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“Al livello del mare l’acqua bolle a 100°."</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lang="en-US" sz="1100">
                <a:solidFill>
                  <a:srgbClr val="000000"/>
                </a:solidFill>
                <a:latin typeface="Arial"/>
                <a:ea typeface="Arial"/>
                <a:cs typeface="Arial"/>
                <a:sym typeface="Arial"/>
              </a:rPr>
              <a:t>[✅] Vero</a:t>
            </a:r>
            <a:endParaRPr sz="1100">
              <a:solidFill>
                <a:srgbClr val="000000"/>
              </a:solidFill>
              <a:latin typeface="Arial"/>
              <a:ea typeface="Arial"/>
              <a:cs typeface="Arial"/>
              <a:sym typeface="Arial"/>
            </a:endParaRPr>
          </a:p>
          <a:p>
            <a:pPr indent="0" lvl="0" marL="45720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con risposte brevi</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Accettare varianti che possono essere corrette.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Fare delle eccezioni solo se necessario.</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br>
              <a:rPr b="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“Qual è il simbolo chimico dell’oro?"</a:t>
            </a:r>
            <a:br>
              <a:rPr i="1"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 Risposta corretta: </a:t>
            </a:r>
            <a:r>
              <a:rPr b="1" lang="en-US" sz="1100">
                <a:solidFill>
                  <a:srgbClr val="000000"/>
                </a:solidFill>
                <a:latin typeface="Arial"/>
                <a:ea typeface="Arial"/>
                <a:cs typeface="Arial"/>
                <a:sym typeface="Arial"/>
              </a:rPr>
              <a:t>Au</a:t>
            </a:r>
            <a:r>
              <a:rPr lang="en-US" sz="1100">
                <a:solidFill>
                  <a:srgbClr val="000000"/>
                </a:solidFill>
                <a:latin typeface="Arial"/>
                <a:ea typeface="Arial"/>
                <a:cs typeface="Arial"/>
                <a:sym typeface="Arial"/>
              </a:rPr>
              <a:t>)</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b="1" lang="en-US" sz="1000">
                <a:solidFill>
                  <a:srgbClr val="000000"/>
                </a:solidFill>
                <a:latin typeface="Arial"/>
                <a:ea typeface="Arial"/>
                <a:cs typeface="Arial"/>
                <a:sym typeface="Arial"/>
              </a:rPr>
              <a:t>Domande Drag and Drop</a:t>
            </a:r>
            <a:endParaRPr b="1" sz="1000">
              <a:solidFill>
                <a:srgbClr val="000000"/>
              </a:solidFill>
              <a:latin typeface="Arial"/>
              <a:ea typeface="Arial"/>
              <a:cs typeface="Arial"/>
              <a:sym typeface="Arial"/>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Usare delle </a:t>
            </a:r>
            <a:r>
              <a:rPr b="1" lang="en-US" sz="1100">
                <a:solidFill>
                  <a:srgbClr val="000000"/>
                </a:solidFill>
                <a:latin typeface="Arial"/>
                <a:ea typeface="Arial"/>
                <a:cs typeface="Arial"/>
                <a:sym typeface="Arial"/>
              </a:rPr>
              <a:t>categorie distinte </a:t>
            </a:r>
            <a:r>
              <a:rPr lang="en-US" sz="1100">
                <a:solidFill>
                  <a:srgbClr val="000000"/>
                </a:solidFill>
                <a:latin typeface="Arial"/>
                <a:ea typeface="Arial"/>
                <a:cs typeface="Arial"/>
                <a:sym typeface="Arial"/>
              </a:rPr>
              <a:t>e di facile comprensione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Limitare il numero di elementi a 5-7 per evitare un </a:t>
            </a:r>
            <a:r>
              <a:rPr b="1" lang="en-US" sz="1100">
                <a:solidFill>
                  <a:srgbClr val="000000"/>
                </a:solidFill>
                <a:latin typeface="Arial"/>
                <a:ea typeface="Arial"/>
                <a:cs typeface="Arial"/>
                <a:sym typeface="Arial"/>
              </a:rPr>
              <a:t>sovraccarico cognitivo</a:t>
            </a:r>
            <a:r>
              <a:rPr lang="en-US" sz="1100">
                <a:solidFill>
                  <a:srgbClr val="000000"/>
                </a:solidFill>
                <a:latin typeface="Arial"/>
                <a:ea typeface="Arial"/>
                <a:cs typeface="Arial"/>
                <a:sym typeface="Arial"/>
              </a:rPr>
              <a:t>.</a:t>
            </a:r>
            <a:endParaRPr/>
          </a:p>
          <a:p>
            <a:pPr indent="0" lvl="0" marL="0" rtl="0" algn="l">
              <a:lnSpc>
                <a:spcPct val="100000"/>
              </a:lnSpc>
              <a:spcBef>
                <a:spcPts val="1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Esempio:</a:t>
            </a:r>
            <a:r>
              <a:rPr lang="en-US" sz="1100">
                <a:solidFill>
                  <a:srgbClr val="000000"/>
                </a:solidFill>
                <a:latin typeface="Arial"/>
                <a:ea typeface="Arial"/>
                <a:cs typeface="Arial"/>
                <a:sym typeface="Arial"/>
              </a:rPr>
              <a:t> </a:t>
            </a:r>
            <a:r>
              <a:rPr i="1" lang="en-US" sz="1100">
                <a:solidFill>
                  <a:srgbClr val="000000"/>
                </a:solidFill>
                <a:latin typeface="Arial"/>
                <a:ea typeface="Arial"/>
                <a:cs typeface="Arial"/>
                <a:sym typeface="Arial"/>
              </a:rPr>
              <a:t>Sort the following animals into Mammals and Birds:</a:t>
            </a:r>
            <a:endParaRPr i="1" sz="1100">
              <a:solidFill>
                <a:srgbClr val="000000"/>
              </a:solidFill>
              <a:latin typeface="Arial"/>
              <a:ea typeface="Arial"/>
              <a:cs typeface="Arial"/>
              <a:sym typeface="Arial"/>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Esempio: </a:t>
            </a:r>
            <a:r>
              <a:rPr lang="en-US" sz="1100">
                <a:solidFill>
                  <a:srgbClr val="000000"/>
                </a:solidFill>
                <a:latin typeface="Arial"/>
                <a:ea typeface="Arial"/>
                <a:cs typeface="Arial"/>
                <a:sym typeface="Arial"/>
              </a:rPr>
              <a:t>Distingui i mammiferi dagli uccelli.</a:t>
            </a:r>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Mammiferi: </a:t>
            </a:r>
            <a:r>
              <a:rPr lang="en-US" sz="1100">
                <a:solidFill>
                  <a:srgbClr val="000000"/>
                </a:solidFill>
                <a:latin typeface="Arial"/>
                <a:ea typeface="Arial"/>
                <a:cs typeface="Arial"/>
                <a:sym typeface="Arial"/>
              </a:rPr>
              <a:t>leone, delfino, elefante</a:t>
            </a:r>
            <a:endParaRPr/>
          </a:p>
          <a:p>
            <a:pPr indent="-298450" lvl="0" marL="457200" rtl="0" algn="l">
              <a:lnSpc>
                <a:spcPct val="100000"/>
              </a:lnSpc>
              <a:spcBef>
                <a:spcPts val="100"/>
              </a:spcBef>
              <a:spcAft>
                <a:spcPts val="0"/>
              </a:spcAft>
              <a:buClr>
                <a:srgbClr val="000000"/>
              </a:buClr>
              <a:buSzPts val="1100"/>
              <a:buChar char="●"/>
            </a:pPr>
            <a:r>
              <a:rPr b="1" lang="en-US" sz="1100">
                <a:solidFill>
                  <a:srgbClr val="000000"/>
                </a:solidFill>
                <a:latin typeface="Arial"/>
                <a:ea typeface="Arial"/>
                <a:cs typeface="Arial"/>
                <a:sym typeface="Arial"/>
              </a:rPr>
              <a:t>Uccelli: </a:t>
            </a:r>
            <a:r>
              <a:rPr lang="en-US" sz="1100">
                <a:solidFill>
                  <a:srgbClr val="000000"/>
                </a:solidFill>
                <a:latin typeface="Arial"/>
                <a:ea typeface="Arial"/>
                <a:cs typeface="Arial"/>
                <a:sym typeface="Arial"/>
              </a:rPr>
              <a:t>pappagallo, aquila, pinguino</a:t>
            </a:r>
            <a:endParaRPr/>
          </a:p>
          <a:p>
            <a:pPr indent="0" lvl="0" marL="0" rtl="0" algn="l">
              <a:lnSpc>
                <a:spcPct val="100000"/>
              </a:lnSpc>
              <a:spcBef>
                <a:spcPts val="100"/>
              </a:spcBef>
              <a:spcAft>
                <a:spcPts val="0"/>
              </a:spcAft>
              <a:buSzPts val="2200"/>
              <a:buNone/>
            </a:pPr>
            <a:r>
              <a:t/>
            </a:r>
            <a:endParaRPr sz="1100">
              <a:solidFill>
                <a:srgbClr val="000000"/>
              </a:solidFill>
              <a:latin typeface="Arial"/>
              <a:ea typeface="Arial"/>
              <a:cs typeface="Arial"/>
              <a:sym typeface="Arial"/>
            </a:endParaRPr>
          </a:p>
          <a:p>
            <a:pPr indent="0" lvl="0" marL="0" marR="0" rtl="0" algn="ctr">
              <a:lnSpc>
                <a:spcPct val="100000"/>
              </a:lnSpc>
              <a:spcBef>
                <a:spcPts val="100"/>
              </a:spcBef>
              <a:spcAft>
                <a:spcPts val="100"/>
              </a:spcAft>
              <a:buSzPts val="2200"/>
              <a:buNone/>
            </a:pPr>
            <a:r>
              <a:t/>
            </a:r>
            <a:endParaRPr b="1" sz="3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408979d82a_0_5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49" name="Google Shape;249;g3408979d82a_0_5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3100"/>
              <a:t>Quiz su Moodle</a:t>
            </a:r>
            <a:endParaRPr b="1" sz="3100"/>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4. Rendere il quiz più coinvolgente</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Usare elementi multimediali (immagini, audio, video)</a:t>
            </a:r>
            <a:r>
              <a:rPr lang="en-US" sz="1100">
                <a:solidFill>
                  <a:srgbClr val="000000"/>
                </a:solidFill>
                <a:latin typeface="Arial"/>
                <a:ea typeface="Arial"/>
                <a:cs typeface="Arial"/>
                <a:sym typeface="Arial"/>
              </a:rPr>
              <a:t> per rendere i quiz più interattivi.</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Dare un feedback immediato </a:t>
            </a:r>
            <a:r>
              <a:rPr lang="en-US" sz="1100">
                <a:solidFill>
                  <a:srgbClr val="000000"/>
                </a:solidFill>
                <a:latin typeface="Arial"/>
                <a:ea typeface="Arial"/>
                <a:cs typeface="Arial"/>
                <a:sym typeface="Arial"/>
              </a:rPr>
              <a:t>nel caso della valutazione formativa.</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Puntare su un ordine casuale delle domande</a:t>
            </a:r>
            <a:r>
              <a:rPr lang="en-US" sz="1100">
                <a:solidFill>
                  <a:srgbClr val="000000"/>
                </a:solidFill>
                <a:latin typeface="Arial"/>
                <a:ea typeface="Arial"/>
                <a:cs typeface="Arial"/>
                <a:sym typeface="Arial"/>
              </a:rPr>
              <a:t> per garantire la correttezza del test</a:t>
            </a:r>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Utilizzare suggerimenti e feedback</a:t>
            </a:r>
            <a:r>
              <a:rPr lang="en-US" sz="1100">
                <a:solidFill>
                  <a:srgbClr val="000000"/>
                </a:solidFill>
                <a:latin typeface="Arial"/>
                <a:ea typeface="Arial"/>
                <a:cs typeface="Arial"/>
                <a:sym typeface="Arial"/>
              </a:rPr>
              <a:t> per favorire l’apprendimento</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5. Testare e pubblicare il quiz</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Visualizzare l’anteprima </a:t>
            </a:r>
            <a:r>
              <a:rPr lang="en-US" sz="1100">
                <a:solidFill>
                  <a:srgbClr val="000000"/>
                </a:solidFill>
                <a:latin typeface="Arial"/>
                <a:ea typeface="Arial"/>
                <a:cs typeface="Arial"/>
                <a:sym typeface="Arial"/>
              </a:rPr>
              <a:t>del quiz prima di pubblicarlo.</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Modificare </a:t>
            </a:r>
            <a:r>
              <a:rPr b="1" lang="en-US" sz="1100">
                <a:solidFill>
                  <a:srgbClr val="000000"/>
                </a:solidFill>
                <a:latin typeface="Arial"/>
                <a:ea typeface="Arial"/>
                <a:cs typeface="Arial"/>
                <a:sym typeface="Arial"/>
              </a:rPr>
              <a:t>le impostazioni relative ai punteggi e al feedback </a:t>
            </a:r>
            <a:r>
              <a:rPr lang="en-US" sz="1100">
                <a:solidFill>
                  <a:srgbClr val="000000"/>
                </a:solidFill>
                <a:latin typeface="Arial"/>
                <a:ea typeface="Arial"/>
                <a:cs typeface="Arial"/>
                <a:sym typeface="Arial"/>
              </a:rPr>
              <a:t>(ad es., autocorrezione o correzione manuale).</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Pubblicare il quiz </a:t>
            </a:r>
            <a:r>
              <a:rPr lang="en-US" sz="1100">
                <a:solidFill>
                  <a:srgbClr val="000000"/>
                </a:solidFill>
                <a:latin typeface="Arial"/>
                <a:ea typeface="Arial"/>
                <a:cs typeface="Arial"/>
                <a:sym typeface="Arial"/>
              </a:rPr>
              <a:t>e stabilire le date entro le quali sarà disponibile. </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Usare </a:t>
            </a:r>
            <a:r>
              <a:rPr b="1" lang="en-US" sz="1100">
                <a:solidFill>
                  <a:srgbClr val="000000"/>
                </a:solidFill>
                <a:latin typeface="Arial"/>
                <a:ea typeface="Arial"/>
                <a:cs typeface="Arial"/>
                <a:sym typeface="Arial"/>
              </a:rPr>
              <a:t>le statistiche di Moodle</a:t>
            </a:r>
            <a:r>
              <a:rPr lang="en-US" sz="1100">
                <a:solidFill>
                  <a:srgbClr val="000000"/>
                </a:solidFill>
                <a:latin typeface="Arial"/>
                <a:ea typeface="Arial"/>
                <a:cs typeface="Arial"/>
                <a:sym typeface="Arial"/>
              </a:rPr>
              <a:t> per tenere traccia del rendimento delle e degli studenti.</a:t>
            </a:r>
            <a:endParaRPr sz="1100">
              <a:solidFill>
                <a:srgbClr val="000000"/>
              </a:solidFill>
              <a:latin typeface="Arial"/>
              <a:ea typeface="Arial"/>
              <a:cs typeface="Arial"/>
              <a:sym typeface="Arial"/>
            </a:endParaRPr>
          </a:p>
          <a:p>
            <a:pPr indent="0" lvl="0" marL="0" rtl="0" algn="l">
              <a:lnSpc>
                <a:spcPct val="115000"/>
              </a:lnSpc>
              <a:spcBef>
                <a:spcPts val="1400"/>
              </a:spcBef>
              <a:spcAft>
                <a:spcPts val="0"/>
              </a:spcAft>
              <a:buSzPts val="2200"/>
              <a:buNone/>
            </a:pPr>
            <a:r>
              <a:rPr b="1" lang="en-US" sz="1300">
                <a:solidFill>
                  <a:srgbClr val="000000"/>
                </a:solidFill>
                <a:latin typeface="Arial"/>
                <a:ea typeface="Arial"/>
                <a:cs typeface="Arial"/>
                <a:sym typeface="Arial"/>
              </a:rPr>
              <a:t>6. Esempi di utilizzo</a:t>
            </a:r>
            <a:endParaRPr b="1" sz="13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primaria:</a:t>
            </a:r>
            <a:r>
              <a:rPr lang="en-US" sz="1100">
                <a:solidFill>
                  <a:srgbClr val="000000"/>
                </a:solidFill>
                <a:latin typeface="Arial"/>
                <a:ea typeface="Arial"/>
                <a:cs typeface="Arial"/>
                <a:sym typeface="Arial"/>
              </a:rPr>
              <a:t> test di ortografia, esercizi di matematica, attività sulle scienze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Scuola secondaria: </a:t>
            </a:r>
            <a:r>
              <a:rPr lang="en-US" sz="1100">
                <a:solidFill>
                  <a:srgbClr val="000000"/>
                </a:solidFill>
                <a:latin typeface="Arial"/>
                <a:ea typeface="Arial"/>
                <a:cs typeface="Arial"/>
                <a:sym typeface="Arial"/>
              </a:rPr>
              <a:t>linee del tempo per lo studio della storia, quiz matematici, verifiche di grammatica.</a:t>
            </a:r>
            <a:br>
              <a:rPr lang="en-US" sz="1100">
                <a:solidFill>
                  <a:srgbClr val="000000"/>
                </a:solidFill>
                <a:latin typeface="Arial"/>
                <a:ea typeface="Arial"/>
                <a:cs typeface="Arial"/>
                <a:sym typeface="Arial"/>
              </a:rPr>
            </a:b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Università: </a:t>
            </a:r>
            <a:r>
              <a:rPr lang="en-US" sz="1100">
                <a:solidFill>
                  <a:srgbClr val="000000"/>
                </a:solidFill>
                <a:latin typeface="Arial"/>
                <a:ea typeface="Arial"/>
                <a:cs typeface="Arial"/>
                <a:sym typeface="Arial"/>
              </a:rPr>
              <a:t>casi studio e domande a risposta breve frutto di ricerche</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 </a:t>
            </a:r>
            <a:r>
              <a:rPr b="1" lang="en-US" sz="1100">
                <a:solidFill>
                  <a:srgbClr val="000000"/>
                </a:solidFill>
                <a:latin typeface="Arial"/>
                <a:ea typeface="Arial"/>
                <a:cs typeface="Arial"/>
                <a:sym typeface="Arial"/>
              </a:rPr>
              <a:t>Corso di formazione aziendale: </a:t>
            </a:r>
            <a:r>
              <a:rPr lang="en-US" sz="1100">
                <a:solidFill>
                  <a:srgbClr val="000000"/>
                </a:solidFill>
                <a:latin typeface="Arial"/>
                <a:ea typeface="Arial"/>
                <a:cs typeface="Arial"/>
                <a:sym typeface="Arial"/>
              </a:rPr>
              <a:t>test attitudinali, certificazioni.</a:t>
            </a:r>
            <a:endParaRPr sz="1100">
              <a:solidFill>
                <a:srgbClr val="000000"/>
              </a:solidFill>
              <a:latin typeface="Arial"/>
              <a:ea typeface="Arial"/>
              <a:cs typeface="Arial"/>
              <a:sym typeface="Arial"/>
            </a:endParaRPr>
          </a:p>
          <a:p>
            <a:pPr indent="0" lvl="0" marL="0" rtl="0" algn="l">
              <a:lnSpc>
                <a:spcPct val="115000"/>
              </a:lnSpc>
              <a:spcBef>
                <a:spcPts val="1200"/>
              </a:spcBef>
              <a:spcAft>
                <a:spcPts val="0"/>
              </a:spcAft>
              <a:buSzPts val="2200"/>
              <a:buNone/>
            </a:pPr>
            <a:r>
              <a:rPr lang="en-US" sz="1100">
                <a:solidFill>
                  <a:srgbClr val="000000"/>
                </a:solidFill>
                <a:latin typeface="Arial"/>
                <a:ea typeface="Arial"/>
                <a:cs typeface="Arial"/>
                <a:sym typeface="Arial"/>
              </a:rPr>
              <a:t>Seguendo queste linee guida per la creazione di quiz su </a:t>
            </a:r>
            <a:r>
              <a:rPr b="1" lang="en-US" sz="1100">
                <a:solidFill>
                  <a:srgbClr val="000000"/>
                </a:solidFill>
                <a:latin typeface="Arial"/>
                <a:ea typeface="Arial"/>
                <a:cs typeface="Arial"/>
                <a:sym typeface="Arial"/>
              </a:rPr>
              <a:t>Moodle </a:t>
            </a:r>
            <a:r>
              <a:rPr lang="en-US" sz="1100">
                <a:solidFill>
                  <a:srgbClr val="000000"/>
                </a:solidFill>
                <a:latin typeface="Arial"/>
                <a:ea typeface="Arial"/>
                <a:cs typeface="Arial"/>
                <a:sym typeface="Arial"/>
              </a:rPr>
              <a:t>è possibile mettere a punto delle valutazioni coinvolgenti, efficacy e interattive per le e gli studenti di tutti i livelli. 🚀</a:t>
            </a:r>
            <a:endParaRPr/>
          </a:p>
          <a:p>
            <a:pPr indent="0" lvl="0" marL="0" marR="0" rtl="0" algn="ctr">
              <a:lnSpc>
                <a:spcPct val="90000"/>
              </a:lnSpc>
              <a:spcBef>
                <a:spcPts val="1200"/>
              </a:spcBef>
              <a:spcAft>
                <a:spcPts val="0"/>
              </a:spcAft>
              <a:buSzPts val="2200"/>
              <a:buNone/>
            </a:pPr>
            <a:r>
              <a:t/>
            </a:r>
            <a:endParaRPr b="1" sz="31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3441028e5a5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Creare un quiz con uno strumento online</a:t>
            </a:r>
            <a:endParaRPr/>
          </a:p>
        </p:txBody>
      </p:sp>
      <p:sp>
        <p:nvSpPr>
          <p:cNvPr id="256" name="Google Shape;256;g3441028e5a5_0_5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2"/>
                  </a:ext>
                </a:extLst>
              </a:rPr>
              <a:t>Create un quiz composto da 5 domande </a:t>
            </a:r>
            <a:r>
              <a:rPr lang="en-US" sz="3100">
                <a:extLst>
                  <a:ext uri="http://customooxmlschemas.google.com/">
                    <go:slidesCustomData xmlns:go="http://customooxmlschemas.google.com/" textRoundtripDataId="3"/>
                  </a:ext>
                </a:extLst>
              </a:rPr>
              <a:t>su un argomento collegato all’informatica (ad es., “Introduzione agli algoritmi”) </a:t>
            </a:r>
            <a:r>
              <a:rPr b="1" lang="en-US" sz="3100">
                <a:extLst>
                  <a:ext uri="http://customooxmlschemas.google.com/">
                    <go:slidesCustomData xmlns:go="http://customooxmlschemas.google.com/" textRoundtripDataId="4"/>
                  </a:ext>
                </a:extLst>
              </a:rPr>
              <a:t>usando il software H5P</a:t>
            </a:r>
            <a:r>
              <a:rPr lang="en-US" sz="3100">
                <a:extLst>
                  <a:ext uri="http://customooxmlschemas.google.com/">
                    <go:slidesCustomData xmlns:go="http://customooxmlschemas.google.com/" textRoundtripDataId="5"/>
                  </a:ext>
                </a:extLst>
              </a:rPr>
              <a:t>.</a:t>
            </a:r>
            <a:endParaRPr sz="3100"/>
          </a:p>
          <a:p>
            <a:pPr indent="0" lvl="0" marL="457200" marR="0" rtl="0" algn="l">
              <a:lnSpc>
                <a:spcPct val="90000"/>
              </a:lnSpc>
              <a:spcBef>
                <a:spcPts val="1000"/>
              </a:spcBef>
              <a:spcAft>
                <a:spcPts val="0"/>
              </a:spcAft>
              <a:buSzPts val="2200"/>
              <a:buNone/>
            </a:pPr>
            <a:r>
              <a:t/>
            </a:r>
            <a:endParaRPr sz="3100"/>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Testate i rispettivi quiz e </a:t>
            </a:r>
            <a:r>
              <a:rPr b="1" lang="en-US" sz="3100">
                <a:extLst>
                  <a:ext uri="http://customooxmlschemas.google.com/">
                    <go:slidesCustomData xmlns:go="http://customooxmlschemas.google.com/" textRoundtripDataId="7"/>
                  </a:ext>
                </a:extLst>
              </a:rPr>
              <a:t>esprimete la vostra opinione </a:t>
            </a:r>
            <a:r>
              <a:rPr lang="en-US" sz="3100">
                <a:extLst>
                  <a:ext uri="http://customooxmlschemas.google.com/">
                    <go:slidesCustomData xmlns:go="http://customooxmlschemas.google.com/" textRoundtripDataId="8"/>
                  </a:ext>
                </a:extLst>
              </a:rPr>
              <a:t>sul forum di discussione. </a:t>
            </a:r>
            <a:endParaRPr sz="3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41028e5a5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Attività 3: Condivisione di esperienze e buone pratiche</a:t>
            </a:r>
            <a:endParaRPr/>
          </a:p>
        </p:txBody>
      </p:sp>
      <p:sp>
        <p:nvSpPr>
          <p:cNvPr id="263" name="Google Shape;263;g3441028e5a5_0_24"/>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45720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9"/>
                </a:ext>
              </a:extLst>
            </a:endParaRPr>
          </a:p>
          <a:p>
            <a:pPr indent="-425450" lvl="0" marL="914400" marR="0" rtl="0" algn="l">
              <a:lnSpc>
                <a:spcPct val="90000"/>
              </a:lnSpc>
              <a:spcBef>
                <a:spcPts val="1000"/>
              </a:spcBef>
              <a:spcAft>
                <a:spcPts val="0"/>
              </a:spcAft>
              <a:buSzPts val="3100"/>
              <a:buChar char="•"/>
            </a:pPr>
            <a:r>
              <a:rPr b="1" lang="en-US" sz="3100">
                <a:extLst>
                  <a:ext uri="http://customooxmlschemas.google.com/">
                    <go:slidesCustomData xmlns:go="http://customooxmlschemas.google.com/" textRoundtripDataId="10"/>
                  </a:ext>
                </a:extLst>
              </a:rPr>
              <a:t>Condividete degli esempi di strumenti digitali </a:t>
            </a:r>
            <a:r>
              <a:rPr lang="en-US" sz="3100">
                <a:extLst>
                  <a:ext uri="http://customooxmlschemas.google.com/">
                    <go:slidesCustomData xmlns:go="http://customooxmlschemas.google.com/" textRoundtripDataId="11"/>
                  </a:ext>
                </a:extLst>
              </a:rPr>
              <a:t>che avete utilizzato con successo in classe. </a:t>
            </a:r>
            <a:endParaRPr sz="3100"/>
          </a:p>
          <a:p>
            <a:pPr indent="0" lvl="0" marL="0" marR="0" rtl="0" algn="l">
              <a:lnSpc>
                <a:spcPct val="90000"/>
              </a:lnSpc>
              <a:spcBef>
                <a:spcPts val="1000"/>
              </a:spcBef>
              <a:spcAft>
                <a:spcPts val="0"/>
              </a:spcAft>
              <a:buSzPts val="2200"/>
              <a:buNone/>
            </a:pPr>
            <a:r>
              <a:t/>
            </a:r>
            <a:endParaRPr b="1" sz="3100"/>
          </a:p>
          <a:p>
            <a:pPr indent="-425450" lvl="0" marL="914400" marR="0" rtl="0" algn="l">
              <a:lnSpc>
                <a:spcPct val="90000"/>
              </a:lnSpc>
              <a:spcBef>
                <a:spcPts val="1000"/>
              </a:spcBef>
              <a:spcAft>
                <a:spcPts val="0"/>
              </a:spcAft>
              <a:buSzPts val="3100"/>
              <a:buChar char="•"/>
            </a:pPr>
            <a:r>
              <a:rPr b="1" lang="en-US" sz="3100"/>
              <a:t>Postate le vostre esperienze </a:t>
            </a:r>
            <a:r>
              <a:rPr lang="en-US" sz="3100"/>
              <a:t>sul forum di discussione di TINKER.</a:t>
            </a:r>
            <a:endParaRPr sz="3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Compiti a casa</a:t>
            </a:r>
            <a:endParaRPr/>
          </a:p>
        </p:txBody>
      </p:sp>
      <p:sp>
        <p:nvSpPr>
          <p:cNvPr id="269" name="Google Shape;269;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a:p>
          <a:p>
            <a:pPr indent="0" lvl="0" marL="0" rtl="0" algn="l">
              <a:lnSpc>
                <a:spcPct val="90000"/>
              </a:lnSpc>
              <a:spcBef>
                <a:spcPts val="1000"/>
              </a:spcBef>
              <a:spcAft>
                <a:spcPts val="0"/>
              </a:spcAft>
              <a:buSzPts val="2200"/>
              <a:buFont typeface="Arial"/>
              <a:buNone/>
            </a:pPr>
            <a:r>
              <a:t/>
            </a:r>
            <a:endParaRPr/>
          </a:p>
          <a:p>
            <a:pPr indent="-368300" lvl="0" marL="457200" rtl="0" algn="l">
              <a:lnSpc>
                <a:spcPct val="90000"/>
              </a:lnSpc>
              <a:spcBef>
                <a:spcPts val="1000"/>
              </a:spcBef>
              <a:spcAft>
                <a:spcPts val="0"/>
              </a:spcAft>
              <a:buSzPts val="2200"/>
              <a:buChar char="•"/>
            </a:pPr>
            <a:r>
              <a:rPr b="1" lang="en-US"/>
              <a:t>Inserite i vostri commenti sulla bacheca di TINKER</a:t>
            </a:r>
            <a:r>
              <a:rPr lang="en-US"/>
              <a:t>: condividete uno strumento digitale che avete usato in classe e descrivete l’impatto che ha avuto sul processo di apprendimento delle e degli studenti. </a:t>
            </a:r>
            <a:endParaRPr/>
          </a:p>
          <a:p>
            <a:pPr indent="-368300" lvl="0" marL="457200" rtl="0" algn="l">
              <a:lnSpc>
                <a:spcPct val="90000"/>
              </a:lnSpc>
              <a:spcBef>
                <a:spcPts val="1000"/>
              </a:spcBef>
              <a:spcAft>
                <a:spcPts val="0"/>
              </a:spcAft>
              <a:buSzPts val="2200"/>
              <a:buChar char="•"/>
            </a:pPr>
            <a:r>
              <a:rPr b="1" lang="en-US"/>
              <a:t>Per fare pratica: </a:t>
            </a:r>
            <a:r>
              <a:rPr lang="en-US"/>
              <a:t>andate alla scoperta del sito di TINKER e create un’attività interattiva per le vostre classi.</a:t>
            </a:r>
            <a:endParaRPr/>
          </a:p>
          <a:p>
            <a:pPr indent="0" lvl="0" marL="88900" rtl="0" algn="l">
              <a:lnSpc>
                <a:spcPct val="90000"/>
              </a:lnSpc>
              <a:spcBef>
                <a:spcPts val="1000"/>
              </a:spcBef>
              <a:spcAft>
                <a:spcPts val="0"/>
              </a:spcAft>
              <a:buSzPts val="2200"/>
              <a:buNone/>
            </a:pPr>
            <a:r>
              <a:t/>
            </a:r>
            <a:endParaRPr/>
          </a:p>
          <a:p>
            <a:pPr indent="-228600" lvl="0" marL="457200" rtl="0" algn="l">
              <a:lnSpc>
                <a:spcPct val="90000"/>
              </a:lnSpc>
              <a:spcBef>
                <a:spcPts val="1000"/>
              </a:spcBef>
              <a:spcAft>
                <a:spcPts val="0"/>
              </a:spcAft>
              <a:buSzPts val="2200"/>
              <a:buNone/>
            </a:pPr>
            <a:r>
              <a:t/>
            </a:r>
            <a:endParaRPr/>
          </a:p>
          <a:p>
            <a:pPr indent="-203200" lvl="0" marL="571500" rtl="0" algn="l">
              <a:lnSpc>
                <a:spcPct val="90000"/>
              </a:lnSpc>
              <a:spcBef>
                <a:spcPts val="1000"/>
              </a:spcBef>
              <a:spcAft>
                <a:spcPts val="0"/>
              </a:spcAft>
              <a:buSzPts val="2200"/>
              <a:buNone/>
            </a:pPr>
            <a:r>
              <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3408979d82a_0_10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75" name="Google Shape;275;g3408979d82a_0_10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1000"/>
              </a:spcBef>
              <a:spcAft>
                <a:spcPts val="0"/>
              </a:spcAft>
              <a:buSzPts val="2800"/>
              <a:buChar char="•"/>
            </a:pPr>
            <a:r>
              <a:rPr lang="en-US" sz="2800">
                <a:solidFill>
                  <a:srgbClr val="333333"/>
                </a:solidFill>
                <a:highlight>
                  <a:srgbClr val="FFFFFF"/>
                </a:highlight>
              </a:rPr>
              <a:t>Gilje, Ø. (2024). </a:t>
            </a:r>
            <a:r>
              <a:rPr b="1" lang="en-US" sz="2800">
                <a:solidFill>
                  <a:srgbClr val="333333"/>
                </a:solidFill>
                <a:highlight>
                  <a:srgbClr val="FFFFFF"/>
                </a:highlight>
              </a:rPr>
              <a:t>Digital pedagogy in educational chronotopes – didactical choices for teaching, learning, and assessment</a:t>
            </a:r>
            <a:r>
              <a:rPr lang="en-US" sz="2800">
                <a:solidFill>
                  <a:srgbClr val="333333"/>
                </a:solidFill>
                <a:highlight>
                  <a:srgbClr val="FFFFFF"/>
                </a:highlight>
              </a:rPr>
              <a:t>. </a:t>
            </a:r>
            <a:r>
              <a:rPr i="1" lang="en-US" sz="2800">
                <a:solidFill>
                  <a:srgbClr val="333333"/>
                </a:solidFill>
                <a:highlight>
                  <a:srgbClr val="FFFFFF"/>
                </a:highlight>
              </a:rPr>
              <a:t>Pedagogies: An International Journal</a:t>
            </a:r>
            <a:r>
              <a:rPr lang="en-US" sz="2800">
                <a:solidFill>
                  <a:srgbClr val="333333"/>
                </a:solidFill>
                <a:highlight>
                  <a:srgbClr val="FFFFFF"/>
                </a:highlight>
              </a:rPr>
              <a:t>, </a:t>
            </a:r>
            <a:r>
              <a:rPr i="1" lang="en-US" sz="2800">
                <a:solidFill>
                  <a:srgbClr val="333333"/>
                </a:solidFill>
                <a:highlight>
                  <a:srgbClr val="FFFFFF"/>
                </a:highlight>
              </a:rPr>
              <a:t>19</a:t>
            </a:r>
            <a:r>
              <a:rPr lang="en-US" sz="2800">
                <a:solidFill>
                  <a:srgbClr val="333333"/>
                </a:solidFill>
                <a:highlight>
                  <a:srgbClr val="FFFFFF"/>
                </a:highlight>
              </a:rPr>
              <a:t>(3), 439–455. </a:t>
            </a:r>
            <a:r>
              <a:rPr lang="en-US" sz="2800" u="sng">
                <a:solidFill>
                  <a:schemeClr val="hlink"/>
                </a:solidFill>
                <a:highlight>
                  <a:srgbClr val="FFFFFF"/>
                </a:highlight>
                <a:hlinkClick r:id="rId3"/>
              </a:rPr>
              <a:t>https://doi.org/10.1080/1554480X.2024.2379789</a:t>
            </a:r>
            <a:r>
              <a:rPr lang="en-US" sz="2800"/>
              <a:t>.</a:t>
            </a:r>
            <a:endParaRPr sz="2800"/>
          </a:p>
          <a:p>
            <a:pPr indent="-406400" lvl="0" marL="457200" rtl="0" algn="l">
              <a:lnSpc>
                <a:spcPct val="90000"/>
              </a:lnSpc>
              <a:spcBef>
                <a:spcPts val="0"/>
              </a:spcBef>
              <a:spcAft>
                <a:spcPts val="0"/>
              </a:spcAft>
              <a:buSzPts val="2800"/>
              <a:buChar char="•"/>
            </a:pPr>
            <a:r>
              <a:rPr lang="en-US" sz="2800"/>
              <a:t>Abid Haleem, Mohd Javaid, Mohd Asim Qadri, Rajiv Suman, </a:t>
            </a:r>
            <a:r>
              <a:rPr b="1" lang="en-US" sz="2800"/>
              <a:t>Understanding the role of digital technologies in education: A review, Sustainable Operations and Computers</a:t>
            </a:r>
            <a:r>
              <a:rPr lang="en-US" sz="2800"/>
              <a:t>, Volume 3, 2022, Pages 275-285, ISSN 2666-4127, </a:t>
            </a:r>
            <a:r>
              <a:rPr lang="en-US" sz="2800" u="sng">
                <a:solidFill>
                  <a:schemeClr val="hlink"/>
                </a:solidFill>
                <a:hlinkClick r:id="rId4"/>
              </a:rPr>
              <a:t>https://doi.org/10.1016/j.susoc.2022.05.004</a:t>
            </a:r>
            <a:r>
              <a:rPr lang="en-US" sz="2800"/>
              <a:t>.</a:t>
            </a:r>
            <a:endParaRPr sz="2800"/>
          </a:p>
          <a:p>
            <a:pPr indent="-406400" lvl="0" marL="457200" rtl="0" algn="l">
              <a:lnSpc>
                <a:spcPct val="90000"/>
              </a:lnSpc>
              <a:spcBef>
                <a:spcPts val="0"/>
              </a:spcBef>
              <a:spcAft>
                <a:spcPts val="0"/>
              </a:spcAft>
              <a:buSzPts val="2800"/>
              <a:buChar char="•"/>
            </a:pPr>
            <a:r>
              <a:rPr b="1" lang="en-US" sz="2800"/>
              <a:t>H5P :</a:t>
            </a:r>
            <a:r>
              <a:rPr lang="en-US" sz="2800"/>
              <a:t> </a:t>
            </a:r>
            <a:r>
              <a:rPr lang="en-US" sz="2800" u="sng">
                <a:solidFill>
                  <a:schemeClr val="hlink"/>
                </a:solidFill>
                <a:hlinkClick r:id="rId5"/>
              </a:rPr>
              <a:t>https://www.youtube.com/watch?v=-t8vC25bGI4&amp;pp=ygUkcHJhY3RpY2FsIHVzZXMgb2YgaDVwIHF1aXogcXVlc3Rpb25z</a:t>
            </a:r>
            <a:endParaRPr sz="2800"/>
          </a:p>
          <a:p>
            <a:pPr indent="-406400" lvl="0" marL="457200" rtl="0" algn="l">
              <a:lnSpc>
                <a:spcPct val="90000"/>
              </a:lnSpc>
              <a:spcBef>
                <a:spcPts val="0"/>
              </a:spcBef>
              <a:spcAft>
                <a:spcPts val="0"/>
              </a:spcAft>
              <a:buSzPts val="2800"/>
              <a:buChar char="•"/>
            </a:pPr>
            <a:r>
              <a:rPr b="1" lang="en-US" sz="2800"/>
              <a:t>Moodle: </a:t>
            </a:r>
            <a:r>
              <a:rPr lang="en-US" sz="2800" u="sng">
                <a:solidFill>
                  <a:schemeClr val="hlink"/>
                </a:solidFill>
                <a:hlinkClick r:id="rId6"/>
              </a:rPr>
              <a:t>https://www.youtube.com/watch?v=TeZbOTszyCQ&amp;pp=ygUncHJhY3RpY2FsIHVzZXMgb2YgTW9vZGxlIHF1aXogcXVlc3Rpb25z</a:t>
            </a:r>
            <a:endParaRPr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Risorse aggiuntive</a:t>
            </a:r>
            <a:endParaRPr/>
          </a:p>
        </p:txBody>
      </p:sp>
      <p:sp>
        <p:nvSpPr>
          <p:cNvPr id="281" name="Google Shape;281;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Il quadro di riferimento e il toolkit di TINKER-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Gli scenari di apprendimento di TINKER - </a:t>
            </a:r>
            <a:r>
              <a:rPr lang="en-US" sz="3100" u="sng">
                <a:solidFill>
                  <a:schemeClr val="hlink"/>
                </a:solidFill>
                <a:hlinkClick r:id="rId4"/>
              </a:rPr>
              <a:t>PDF</a:t>
            </a:r>
            <a:endParaRPr sz="3100"/>
          </a:p>
          <a:p>
            <a:pPr indent="-425450" lvl="0" marL="457200" rtl="0" algn="l">
              <a:lnSpc>
                <a:spcPct val="90000"/>
              </a:lnSpc>
              <a:spcBef>
                <a:spcPts val="0"/>
              </a:spcBef>
              <a:spcAft>
                <a:spcPts val="0"/>
              </a:spcAft>
              <a:buSzPts val="3100"/>
              <a:buChar char="•"/>
            </a:pPr>
            <a:r>
              <a:rPr lang="en-US" sz="3100"/>
              <a:t>Il quadro di riferimento e il toolkit di TINKER </a:t>
            </a:r>
            <a:r>
              <a:rPr lang="en-US" sz="3100" u="sng">
                <a:solidFill>
                  <a:schemeClr val="hlink"/>
                </a:solidFill>
                <a:hlinkClick r:id="rId5"/>
              </a:rPr>
              <a:t>–</a:t>
            </a:r>
            <a:r>
              <a:rPr lang="en-US" sz="3100"/>
              <a:t> </a:t>
            </a:r>
            <a:r>
              <a:rPr lang="en-US" sz="3100" u="sng">
                <a:solidFill>
                  <a:schemeClr val="hlink"/>
                </a:solidFill>
                <a:hlinkClick r:id="rId6"/>
              </a:rPr>
              <a:t>una panoramica (Web)</a:t>
            </a:r>
            <a:r>
              <a:rPr lang="en-US" sz="3100"/>
              <a:t> - </a:t>
            </a:r>
            <a:r>
              <a:rPr lang="en-US" sz="3100" u="sng">
                <a:solidFill>
                  <a:schemeClr val="hlink"/>
                </a:solidFill>
                <a:hlinkClick r:id="rId7"/>
              </a:rPr>
              <a:t>https://tinker-project.eu/reFontes/framework-and-toolkit/</a:t>
            </a:r>
            <a:endParaRPr sz="3100"/>
          </a:p>
        </p:txBody>
      </p:sp>
      <p:pic>
        <p:nvPicPr>
          <p:cNvPr id="282" name="Google Shape;282;p6"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83" name="Google Shape;283;p6"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grpSp>
        <p:nvGrpSpPr>
          <p:cNvPr id="288" name="Google Shape;288;p7"/>
          <p:cNvGrpSpPr/>
          <p:nvPr/>
        </p:nvGrpSpPr>
        <p:grpSpPr>
          <a:xfrm>
            <a:off x="2179811" y="4729766"/>
            <a:ext cx="7832078" cy="1110328"/>
            <a:chOff x="2179603" y="4888792"/>
            <a:chExt cx="7798544" cy="1110328"/>
          </a:xfrm>
        </p:grpSpPr>
        <p:pic>
          <p:nvPicPr>
            <p:cNvPr id="289" name="Google Shape;289;p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90" name="Google Shape;290;p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91" name="Google Shape;291;p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92" name="Google Shape;292;p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93" name="Google Shape;293;p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94" name="Google Shape;294;p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95" name="Google Shape;295;p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96" name="Google Shape;296;p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97" name="Google Shape;297;p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8" name="Google Shape;298;p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9" name="Google Shape;299;p7"/>
          <p:cNvSpPr txBox="1"/>
          <p:nvPr/>
        </p:nvSpPr>
        <p:spPr>
          <a:xfrm>
            <a:off x="3324150" y="2453100"/>
            <a:ext cx="3173700" cy="652841"/>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Disponibile all’indirizzo: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300" name="Google Shape;300;p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301" name="Google Shape;301;p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Questa presentazione è pubblicata su licenza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Risultati di apprendimento</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Al termine di questa unità le e gli insegnanti saranno in grado di:</a:t>
            </a:r>
            <a:endParaRPr/>
          </a:p>
          <a:p>
            <a:pPr indent="0" lvl="0" marL="0" marR="0" rtl="0" algn="l">
              <a:lnSpc>
                <a:spcPct val="90000"/>
              </a:lnSpc>
              <a:spcBef>
                <a:spcPts val="1000"/>
              </a:spcBef>
              <a:spcAft>
                <a:spcPts val="0"/>
              </a:spcAft>
              <a:buSzPts val="2200"/>
              <a:buNone/>
            </a:pPr>
            <a:r>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riconoscere e descrivere gli strumenti digitali pensati per la didattica dell’informatica, </a:t>
            </a:r>
            <a:r>
              <a:rPr lang="en-US" sz="2400">
                <a:solidFill>
                  <a:schemeClr val="dk1"/>
                </a:solidFill>
              </a:rPr>
              <a:t>prendere in esame gli strumenti come i sistemi di risposta del pubblico, HP5 e giochi sul </a:t>
            </a:r>
            <a:r>
              <a:rPr i="1" lang="en-US" sz="2400">
                <a:solidFill>
                  <a:schemeClr val="dk1"/>
                </a:solidFill>
              </a:rPr>
              <a:t>coding;</a:t>
            </a:r>
            <a:endParaRPr sz="2400">
              <a:solidFill>
                <a:schemeClr val="dk1"/>
              </a:solidFill>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spiegare in che modo gli strumenti digitali promuovono l’apprendimento e la partecipazione delle e degli studenti, </a:t>
            </a:r>
            <a:r>
              <a:rPr lang="en-US" sz="2400">
                <a:solidFill>
                  <a:schemeClr val="dk1"/>
                </a:solidFill>
              </a:rPr>
              <a:t>parlare dell’impatto degli strumenti interattivi sui risultati di apprendimento;</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confrontare gli strumenti digitali utili ai fini della valutazione delle competenze, </a:t>
            </a:r>
            <a:r>
              <a:rPr lang="en-US" sz="2400">
                <a:solidFill>
                  <a:schemeClr val="dk1"/>
                </a:solidFill>
              </a:rPr>
              <a:t>analizzare strumenti come i quiz su Moodle, Kahoot e i chatbot; </a:t>
            </a:r>
            <a:endParaRPr/>
          </a:p>
          <a:p>
            <a:pPr indent="-368300" lvl="0" marL="457200" marR="0" rtl="0" algn="l">
              <a:lnSpc>
                <a:spcPct val="90000"/>
              </a:lnSpc>
              <a:spcBef>
                <a:spcPts val="1000"/>
              </a:spcBef>
              <a:spcAft>
                <a:spcPts val="0"/>
              </a:spcAft>
              <a:buClr>
                <a:schemeClr val="accent4"/>
              </a:buClr>
              <a:buSzPts val="2200"/>
              <a:buFont typeface="Arial"/>
              <a:buChar char="•"/>
            </a:pPr>
            <a:r>
              <a:rPr b="1" lang="en-US" sz="2400">
                <a:solidFill>
                  <a:schemeClr val="dk1"/>
                </a:solidFill>
              </a:rPr>
              <a:t>condividere delle buone pratiche relative all’utilizzo degli strumenti digitali,</a:t>
            </a:r>
            <a:r>
              <a:rPr lang="en-US" sz="2400">
                <a:solidFill>
                  <a:schemeClr val="dk1"/>
                </a:solidFill>
              </a:rPr>
              <a:t> fornire degli esempi riguardo alle proprie esperienze legate alla community di TINKER. </a:t>
            </a:r>
            <a:endParaRPr/>
          </a:p>
          <a:p>
            <a:pPr indent="0" lvl="0" marL="0" rtl="0" algn="l">
              <a:lnSpc>
                <a:spcPct val="90000"/>
              </a:lnSpc>
              <a:spcBef>
                <a:spcPts val="0"/>
              </a:spcBef>
              <a:spcAft>
                <a:spcPts val="0"/>
              </a:spcAft>
              <a:buClr>
                <a:schemeClr val="dk1"/>
              </a:buClr>
              <a:buSzPts val="1100"/>
              <a:buNone/>
            </a:pPr>
            <a:r>
              <a:t/>
            </a:r>
            <a:endParaRPr/>
          </a:p>
          <a:p>
            <a:pPr indent="-228600" lvl="0" marL="457200" marR="0" rtl="0" algn="l">
              <a:lnSpc>
                <a:spcPct val="90000"/>
              </a:lnSpc>
              <a:spcBef>
                <a:spcPts val="1000"/>
              </a:spcBef>
              <a:spcAft>
                <a:spcPts val="0"/>
              </a:spcAft>
              <a:buSzPts val="22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6cef8a4_2_18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Contenuti</a:t>
            </a:r>
            <a:endParaRPr/>
          </a:p>
        </p:txBody>
      </p:sp>
      <p:pic>
        <p:nvPicPr>
          <p:cNvPr id="104" name="Google Shape;104;g342f6cef8a4_2_188"/>
          <p:cNvPicPr preferRelativeResize="0"/>
          <p:nvPr/>
        </p:nvPicPr>
        <p:blipFill rotWithShape="1">
          <a:blip r:embed="rId3">
            <a:alphaModFix/>
          </a:blip>
          <a:srcRect b="0" l="0" r="0" t="0"/>
          <a:stretch/>
        </p:blipFill>
        <p:spPr>
          <a:xfrm>
            <a:off x="8328425" y="3548525"/>
            <a:ext cx="3418700" cy="3418700"/>
          </a:xfrm>
          <a:prstGeom prst="rect">
            <a:avLst/>
          </a:prstGeom>
          <a:noFill/>
          <a:ln>
            <a:noFill/>
          </a:ln>
        </p:spPr>
      </p:pic>
      <p:sp>
        <p:nvSpPr>
          <p:cNvPr id="105" name="Google Shape;105;g342f6cef8a4_2_188"/>
          <p:cNvSpPr txBox="1"/>
          <p:nvPr/>
        </p:nvSpPr>
        <p:spPr>
          <a:xfrm>
            <a:off x="8719175" y="50577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
        <p:nvSpPr>
          <p:cNvPr id="106" name="Google Shape;106;g342f6cef8a4_2_18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Diapositiva 1 – Titolo del WP</a:t>
            </a:r>
            <a:endParaRPr/>
          </a:p>
          <a:p>
            <a:pPr indent="-330200" lvl="0" marL="571500" rtl="0" algn="l">
              <a:lnSpc>
                <a:spcPct val="90000"/>
              </a:lnSpc>
              <a:spcBef>
                <a:spcPts val="1000"/>
              </a:spcBef>
              <a:spcAft>
                <a:spcPts val="0"/>
              </a:spcAft>
              <a:buSzPts val="2000"/>
              <a:buChar char="•"/>
            </a:pPr>
            <a:r>
              <a:rPr lang="en-US" sz="2000"/>
              <a:t>Diapositiva 2 – Titolo dell’unità</a:t>
            </a:r>
            <a:endParaRPr/>
          </a:p>
          <a:p>
            <a:pPr indent="-330200" lvl="0" marL="571500" rtl="0" algn="l">
              <a:lnSpc>
                <a:spcPct val="90000"/>
              </a:lnSpc>
              <a:spcBef>
                <a:spcPts val="1000"/>
              </a:spcBef>
              <a:spcAft>
                <a:spcPts val="0"/>
              </a:spcAft>
              <a:buSzPts val="2000"/>
              <a:buChar char="•"/>
            </a:pPr>
            <a:r>
              <a:rPr lang="en-US" sz="2000"/>
              <a:t>Diapositiva 3 – Risultati di apprendimento</a:t>
            </a:r>
            <a:endParaRPr/>
          </a:p>
          <a:p>
            <a:pPr indent="-330200" lvl="0" marL="571500" rtl="0" algn="l">
              <a:lnSpc>
                <a:spcPct val="90000"/>
              </a:lnSpc>
              <a:spcBef>
                <a:spcPts val="1000"/>
              </a:spcBef>
              <a:spcAft>
                <a:spcPts val="0"/>
              </a:spcAft>
              <a:buSzPts val="2000"/>
              <a:buChar char="•"/>
            </a:pPr>
            <a:r>
              <a:rPr lang="en-US" sz="2000"/>
              <a:t>Diapositiva 4 - Contenuti</a:t>
            </a:r>
            <a:endParaRPr/>
          </a:p>
          <a:p>
            <a:pPr indent="-342900" lvl="0" marL="571500" rtl="0" algn="l">
              <a:lnSpc>
                <a:spcPct val="90000"/>
              </a:lnSpc>
              <a:spcBef>
                <a:spcPts val="1000"/>
              </a:spcBef>
              <a:spcAft>
                <a:spcPts val="0"/>
              </a:spcAft>
              <a:buSzPts val="2200"/>
              <a:buChar char="•"/>
            </a:pPr>
            <a:r>
              <a:rPr lang="en-US"/>
              <a:t>Diapositive 5-8 – Introduzione – Perché servirsi degli strumenti digitali?</a:t>
            </a:r>
            <a:endParaRPr/>
          </a:p>
          <a:p>
            <a:pPr indent="-342900" lvl="0" marL="571500" rtl="0" algn="l">
              <a:lnSpc>
                <a:spcPct val="90000"/>
              </a:lnSpc>
              <a:spcBef>
                <a:spcPts val="1000"/>
              </a:spcBef>
              <a:spcAft>
                <a:spcPts val="0"/>
              </a:spcAft>
              <a:buSzPts val="2200"/>
              <a:buChar char="•"/>
            </a:pPr>
            <a:r>
              <a:rPr lang="en-US"/>
              <a:t>Diapositive 9-12 - Attività #1 – Alla scoperta degli strumenti digitali per la didattica dell'informatica</a:t>
            </a:r>
            <a:endParaRPr/>
          </a:p>
          <a:p>
            <a:pPr indent="-342900" lvl="0" marL="571500" rtl="0" algn="l">
              <a:lnSpc>
                <a:spcPct val="90000"/>
              </a:lnSpc>
              <a:spcBef>
                <a:spcPts val="1000"/>
              </a:spcBef>
              <a:spcAft>
                <a:spcPts val="0"/>
              </a:spcAft>
              <a:buSzPts val="2200"/>
              <a:buChar char="•"/>
            </a:pPr>
            <a:r>
              <a:rPr lang="en-US"/>
              <a:t>Diapositive 13-24 - Attività #2 – Creare un quiz con uno strumento online</a:t>
            </a:r>
            <a:endParaRPr/>
          </a:p>
          <a:p>
            <a:pPr indent="-342900" lvl="0" marL="571500" rtl="0" algn="l">
              <a:lnSpc>
                <a:spcPct val="90000"/>
              </a:lnSpc>
              <a:spcBef>
                <a:spcPts val="1000"/>
              </a:spcBef>
              <a:spcAft>
                <a:spcPts val="0"/>
              </a:spcAft>
              <a:buSzPts val="2200"/>
              <a:buChar char="•"/>
            </a:pPr>
            <a:r>
              <a:rPr lang="en-US"/>
              <a:t>Diapositiva 25 - Attività #3 – Condivisione di esperienze e buone pratiche</a:t>
            </a:r>
            <a:endParaRPr/>
          </a:p>
          <a:p>
            <a:pPr indent="-342900" lvl="0" marL="571500" rtl="0" algn="l">
              <a:lnSpc>
                <a:spcPct val="90000"/>
              </a:lnSpc>
              <a:spcBef>
                <a:spcPts val="1000"/>
              </a:spcBef>
              <a:spcAft>
                <a:spcPts val="0"/>
              </a:spcAft>
              <a:buSzPts val="2200"/>
              <a:buChar char="•"/>
            </a:pPr>
            <a:r>
              <a:rPr lang="en-US"/>
              <a:t>Diapositiva 25 - Compiti a casa</a:t>
            </a:r>
            <a:endParaRPr/>
          </a:p>
          <a:p>
            <a:pPr indent="-342900" lvl="0" marL="571500" rtl="0" algn="l">
              <a:lnSpc>
                <a:spcPct val="90000"/>
              </a:lnSpc>
              <a:spcBef>
                <a:spcPts val="1000"/>
              </a:spcBef>
              <a:spcAft>
                <a:spcPts val="0"/>
              </a:spcAft>
              <a:buSzPts val="2200"/>
              <a:buChar char="•"/>
            </a:pPr>
            <a:r>
              <a:rPr lang="en-US"/>
              <a:t>Diapositiva 27 - Risorse aggiuntive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3441028e5a5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13" name="Google Shape;113;g3441028e5a5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Parliamo </a:t>
            </a:r>
            <a:r>
              <a:rPr lang="en-US" sz="3300"/>
              <a:t>dell’importanza degli </a:t>
            </a:r>
            <a:r>
              <a:rPr b="1" lang="en-US" sz="3300"/>
              <a:t>strumenti digitali nella didattica dell’informatica. </a:t>
            </a:r>
            <a:endParaRPr sz="3300"/>
          </a:p>
          <a:p>
            <a:pPr indent="0" lvl="0" marL="4572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Condividete </a:t>
            </a:r>
            <a:r>
              <a:rPr lang="en-US" sz="3300"/>
              <a:t>le vostre esperienze legate all’utilizzo </a:t>
            </a:r>
            <a:r>
              <a:rPr b="1" lang="en-US" sz="3300"/>
              <a:t>degli strumenti didattici online</a:t>
            </a:r>
            <a:r>
              <a:rPr lang="en-US" sz="3300"/>
              <a:t>.</a:t>
            </a:r>
            <a:endParaRPr sz="3300"/>
          </a:p>
          <a:p>
            <a:pPr indent="0" lvl="0" marL="571500" marR="0" rtl="0" algn="l">
              <a:lnSpc>
                <a:spcPct val="90000"/>
              </a:lnSpc>
              <a:spcBef>
                <a:spcPts val="1000"/>
              </a:spcBef>
              <a:spcAft>
                <a:spcPts val="0"/>
              </a:spcAft>
              <a:buSzPts val="2200"/>
              <a:buNone/>
            </a:pPr>
            <a:r>
              <a:t/>
            </a:r>
            <a:endParaRPr sz="3300"/>
          </a:p>
          <a:p>
            <a:pPr indent="-412750" lvl="0" marL="1028700" marR="0" rtl="0" algn="l">
              <a:lnSpc>
                <a:spcPct val="90000"/>
              </a:lnSpc>
              <a:spcBef>
                <a:spcPts val="1000"/>
              </a:spcBef>
              <a:spcAft>
                <a:spcPts val="0"/>
              </a:spcAft>
              <a:buClr>
                <a:schemeClr val="accent4"/>
              </a:buClr>
              <a:buSzPts val="3300"/>
              <a:buFont typeface="Arial"/>
              <a:buChar char="●"/>
            </a:pPr>
            <a:r>
              <a:rPr b="1" lang="en-US" sz="3300"/>
              <a:t>Individuiamo insieme </a:t>
            </a:r>
            <a:r>
              <a:rPr lang="en-US" sz="3300"/>
              <a:t>i legami con </a:t>
            </a:r>
            <a:r>
              <a:rPr b="1" lang="en-US" sz="3300"/>
              <a:t>il quadro di riferimento di TINKER volto a promuovere esperienze di apprendimento autentiche e inclusive. </a:t>
            </a:r>
            <a:endParaRPr sz="3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441028e5a5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20" name="Google Shape;120;g3441028e5a5_0_0"/>
          <p:cNvSpPr txBox="1"/>
          <p:nvPr>
            <p:ph idx="1" type="body"/>
          </p:nvPr>
        </p:nvSpPr>
        <p:spPr>
          <a:xfrm>
            <a:off x="97971" y="881743"/>
            <a:ext cx="7614271"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b="1" lang="en-US" sz="3200"/>
              <a:t>Strumenti digitali e didattica tradizionale</a:t>
            </a:r>
            <a:endParaRPr sz="3200"/>
          </a:p>
          <a:p>
            <a:pPr indent="-431800" lvl="1" marL="1371600" marR="0" rtl="0" algn="l">
              <a:lnSpc>
                <a:spcPct val="90000"/>
              </a:lnSpc>
              <a:spcBef>
                <a:spcPts val="1000"/>
              </a:spcBef>
              <a:spcAft>
                <a:spcPts val="0"/>
              </a:spcAft>
              <a:buSzPts val="2800"/>
              <a:buChar char="○"/>
            </a:pPr>
            <a:r>
              <a:rPr lang="en-US" sz="3000"/>
              <a:t>Differenze?</a:t>
            </a:r>
            <a:endParaRPr sz="3000"/>
          </a:p>
          <a:p>
            <a:pPr indent="-431800" lvl="1" marL="1371600" marR="0" rtl="0" algn="l">
              <a:lnSpc>
                <a:spcPct val="90000"/>
              </a:lnSpc>
              <a:spcBef>
                <a:spcPts val="1000"/>
              </a:spcBef>
              <a:spcAft>
                <a:spcPts val="0"/>
              </a:spcAft>
              <a:buSzPts val="2800"/>
              <a:buChar char="○"/>
            </a:pPr>
            <a:r>
              <a:rPr lang="en-US" sz="3000"/>
              <a:t>Che cosa cambia?</a:t>
            </a:r>
            <a:endParaRPr sz="3000"/>
          </a:p>
          <a:p>
            <a:pPr indent="0" lvl="0" marL="457200" marR="0" rtl="0" algn="l">
              <a:lnSpc>
                <a:spcPct val="90000"/>
              </a:lnSpc>
              <a:spcBef>
                <a:spcPts val="1000"/>
              </a:spcBef>
              <a:spcAft>
                <a:spcPts val="0"/>
              </a:spcAft>
              <a:buSzPts val="2200"/>
              <a:buNone/>
            </a:pPr>
            <a:r>
              <a:t/>
            </a:r>
            <a:endParaRPr sz="3200"/>
          </a:p>
          <a:p>
            <a:pPr indent="-406400" lvl="0" marL="1028700" marR="0" rtl="0" algn="l">
              <a:lnSpc>
                <a:spcPct val="90000"/>
              </a:lnSpc>
              <a:spcBef>
                <a:spcPts val="1000"/>
              </a:spcBef>
              <a:spcAft>
                <a:spcPts val="0"/>
              </a:spcAft>
              <a:buSzPts val="3200"/>
              <a:buChar char="●"/>
            </a:pPr>
            <a:r>
              <a:rPr lang="en-US" sz="3200"/>
              <a:t>Vantaggi:</a:t>
            </a:r>
            <a:endParaRPr sz="3200"/>
          </a:p>
          <a:p>
            <a:pPr indent="-431800" lvl="1" marL="1371600" marR="0" rtl="0" algn="l">
              <a:lnSpc>
                <a:spcPct val="90000"/>
              </a:lnSpc>
              <a:spcBef>
                <a:spcPts val="1000"/>
              </a:spcBef>
              <a:spcAft>
                <a:spcPts val="0"/>
              </a:spcAft>
              <a:buSzPts val="2800"/>
              <a:buChar char="○"/>
            </a:pPr>
            <a:r>
              <a:rPr lang="en-US" sz="3000"/>
              <a:t>Maggiore coinvolgimento</a:t>
            </a:r>
            <a:endParaRPr/>
          </a:p>
          <a:p>
            <a:pPr indent="-431800" lvl="1" marL="1371600" marR="0" rtl="0" algn="l">
              <a:lnSpc>
                <a:spcPct val="90000"/>
              </a:lnSpc>
              <a:spcBef>
                <a:spcPts val="1000"/>
              </a:spcBef>
              <a:spcAft>
                <a:spcPts val="0"/>
              </a:spcAft>
              <a:buSzPts val="2800"/>
              <a:buChar char="○"/>
            </a:pPr>
            <a:r>
              <a:rPr lang="en-US" sz="3000"/>
              <a:t>Possibilità di accontentare diversi stili di apprendimento</a:t>
            </a:r>
            <a:endParaRPr/>
          </a:p>
          <a:p>
            <a:pPr indent="-431800" lvl="1" marL="1371600" marR="0" rtl="0" algn="l">
              <a:lnSpc>
                <a:spcPct val="90000"/>
              </a:lnSpc>
              <a:spcBef>
                <a:spcPts val="1000"/>
              </a:spcBef>
              <a:spcAft>
                <a:spcPts val="0"/>
              </a:spcAft>
              <a:buSzPts val="2800"/>
              <a:buChar char="○"/>
            </a:pPr>
            <a:r>
              <a:rPr lang="en-US" sz="3000"/>
              <a:t>Feedback istantanei</a:t>
            </a:r>
            <a:endParaRPr sz="3200"/>
          </a:p>
        </p:txBody>
      </p:sp>
      <p:pic>
        <p:nvPicPr>
          <p:cNvPr id="121" name="Google Shape;121;g3441028e5a5_0_0"/>
          <p:cNvPicPr preferRelativeResize="0"/>
          <p:nvPr/>
        </p:nvPicPr>
        <p:blipFill rotWithShape="1">
          <a:blip r:embed="rId3">
            <a:alphaModFix/>
          </a:blip>
          <a:srcRect b="0" l="0" r="0" t="0"/>
          <a:stretch/>
        </p:blipFill>
        <p:spPr>
          <a:xfrm>
            <a:off x="7454500" y="1658076"/>
            <a:ext cx="4291750" cy="3433400"/>
          </a:xfrm>
          <a:prstGeom prst="rect">
            <a:avLst/>
          </a:prstGeom>
          <a:noFill/>
          <a:ln>
            <a:noFill/>
          </a:ln>
        </p:spPr>
      </p:pic>
      <p:sp>
        <p:nvSpPr>
          <p:cNvPr id="122" name="Google Shape;122;g3441028e5a5_0_0"/>
          <p:cNvSpPr txBox="1"/>
          <p:nvPr/>
        </p:nvSpPr>
        <p:spPr>
          <a:xfrm>
            <a:off x="8574675" y="518207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Fonte: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3441028e5a5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29" name="Google Shape;129;g3441028e5a5_0_4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900"/>
          </a:p>
          <a:p>
            <a:pPr indent="-387350" lvl="0" marL="1028700" marR="0" rtl="0" algn="l">
              <a:lnSpc>
                <a:spcPct val="90000"/>
              </a:lnSpc>
              <a:spcBef>
                <a:spcPts val="1000"/>
              </a:spcBef>
              <a:spcAft>
                <a:spcPts val="0"/>
              </a:spcAft>
              <a:buSzPts val="2900"/>
              <a:buChar char="●"/>
            </a:pPr>
            <a:r>
              <a:rPr lang="en-US" sz="2900"/>
              <a:t>Gli strumenti digitali e il quadro di riferimento di TINKER</a:t>
            </a:r>
            <a:endParaRPr sz="29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Apprendimento autentico: </a:t>
            </a:r>
            <a:r>
              <a:rPr lang="en-US" sz="2700"/>
              <a:t>simulazioni realistiche e risoluzione di problemi reali</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Inclusività e parità di genere:</a:t>
            </a:r>
            <a:r>
              <a:rPr lang="en-US" sz="2700"/>
              <a:t> metodi di apprendimento diversi e accessibili.</a:t>
            </a:r>
            <a:endParaRPr sz="2700"/>
          </a:p>
          <a:p>
            <a:pPr indent="0" lvl="0" marL="0" marR="0" rtl="0" algn="l">
              <a:lnSpc>
                <a:spcPct val="90000"/>
              </a:lnSpc>
              <a:spcBef>
                <a:spcPts val="1000"/>
              </a:spcBef>
              <a:spcAft>
                <a:spcPts val="0"/>
              </a:spcAft>
              <a:buSzPts val="2200"/>
              <a:buNone/>
            </a:pPr>
            <a:r>
              <a:t/>
            </a:r>
            <a:endParaRPr sz="2900"/>
          </a:p>
          <a:p>
            <a:pPr indent="-412750" lvl="1" marL="1371600" marR="0" rtl="0" algn="l">
              <a:lnSpc>
                <a:spcPct val="90000"/>
              </a:lnSpc>
              <a:spcBef>
                <a:spcPts val="1000"/>
              </a:spcBef>
              <a:spcAft>
                <a:spcPts val="0"/>
              </a:spcAft>
              <a:buSzPts val="2500"/>
              <a:buChar char="○"/>
            </a:pPr>
            <a:r>
              <a:rPr b="1" lang="en-US" sz="2700"/>
              <a:t>Competenze informatiche:</a:t>
            </a:r>
            <a:r>
              <a:rPr lang="en-US" sz="2700"/>
              <a:t> programmazione e valutazione pratica.</a:t>
            </a:r>
            <a:endParaRPr sz="2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441028e5a5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Perché servirsi degli strumenti digitali?</a:t>
            </a:r>
            <a:endParaRPr/>
          </a:p>
        </p:txBody>
      </p:sp>
      <p:sp>
        <p:nvSpPr>
          <p:cNvPr id="136" name="Google Shape;136;g3441028e5a5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000"/>
          </a:p>
          <a:p>
            <a:pPr indent="-393700" lvl="0" marL="1028700" marR="0" rtl="0" algn="l">
              <a:lnSpc>
                <a:spcPct val="90000"/>
              </a:lnSpc>
              <a:spcBef>
                <a:spcPts val="1000"/>
              </a:spcBef>
              <a:spcAft>
                <a:spcPts val="0"/>
              </a:spcAft>
              <a:buSzPts val="3000"/>
              <a:buChar char="●"/>
            </a:pPr>
            <a:r>
              <a:rPr lang="en-US" sz="3000"/>
              <a:t>Strumenti digitali comunemente utilizzati nel campo dell’informatica</a:t>
            </a:r>
            <a:endParaRPr sz="30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per la didattica:</a:t>
            </a:r>
            <a:r>
              <a:rPr lang="en-US" sz="2800"/>
              <a:t> H5P (contenuti interattivi), giochi sul </a:t>
            </a:r>
            <a:r>
              <a:rPr i="1" lang="en-US" sz="2800"/>
              <a:t>coding </a:t>
            </a:r>
            <a:r>
              <a:rPr lang="en-US" sz="2800"/>
              <a:t>(CodeCombat).</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di valutazione:</a:t>
            </a:r>
            <a:r>
              <a:rPr lang="en-US" sz="2800"/>
              <a:t> Kahoot (quiz in tempo reale), quiz su Moodle chatbots.</a:t>
            </a:r>
            <a:endParaRPr sz="2800"/>
          </a:p>
          <a:p>
            <a:pPr indent="0" lvl="0" marL="0" marR="0" rtl="0" algn="l">
              <a:lnSpc>
                <a:spcPct val="90000"/>
              </a:lnSpc>
              <a:spcBef>
                <a:spcPts val="1000"/>
              </a:spcBef>
              <a:spcAft>
                <a:spcPts val="0"/>
              </a:spcAft>
              <a:buSzPts val="2200"/>
              <a:buNone/>
            </a:pPr>
            <a:r>
              <a:t/>
            </a:r>
            <a:endParaRPr sz="3000"/>
          </a:p>
          <a:p>
            <a:pPr indent="-419100" lvl="1" marL="1371600" marR="0" rtl="0" algn="l">
              <a:lnSpc>
                <a:spcPct val="90000"/>
              </a:lnSpc>
              <a:spcBef>
                <a:spcPts val="1000"/>
              </a:spcBef>
              <a:spcAft>
                <a:spcPts val="0"/>
              </a:spcAft>
              <a:buSzPts val="2600"/>
              <a:buChar char="○"/>
            </a:pPr>
            <a:r>
              <a:rPr b="1" lang="en-US" sz="2800"/>
              <a:t>Strumenti per la collaborazione:</a:t>
            </a:r>
            <a:r>
              <a:rPr lang="en-US" sz="2800"/>
              <a:t> Mentimeter, Padlet, Google Jamboard.</a:t>
            </a:r>
            <a:endParaRPr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01b5cbe11_1_2"/>
          <p:cNvSpPr txBox="1"/>
          <p:nvPr>
            <p:ph type="title"/>
          </p:nvPr>
        </p:nvSpPr>
        <p:spPr>
          <a:xfrm>
            <a:off x="97970" y="240632"/>
            <a:ext cx="11944500" cy="312821"/>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Alla scoperta degli strumenti digitali per la didattica dell'informatica</a:t>
            </a:r>
            <a:endParaRPr sz="3200"/>
          </a:p>
        </p:txBody>
      </p:sp>
      <p:sp>
        <p:nvSpPr>
          <p:cNvPr id="143" name="Google Shape;143;g3501b5cbe11_1_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Che cos’è H5P?</a:t>
            </a:r>
            <a:r>
              <a:rPr lang="en-US" sz="2000">
                <a:solidFill>
                  <a:srgbClr val="000000"/>
                </a:solidFill>
              </a:rPr>
              <a:t> H5P (HTML5 Package) è uno strumento open-source che consente di creare dei </a:t>
            </a:r>
            <a:r>
              <a:rPr b="1" lang="en-US" sz="2000">
                <a:solidFill>
                  <a:srgbClr val="000000"/>
                </a:solidFill>
              </a:rPr>
              <a:t>contenuti didattici interattivi e coinvolgenti, </a:t>
            </a:r>
            <a:r>
              <a:rPr lang="en-US" sz="2000">
                <a:solidFill>
                  <a:srgbClr val="000000"/>
                </a:solidFill>
              </a:rPr>
              <a:t>direttamente all’interno del browser – senza che siano richieste capacità di programmazione.</a:t>
            </a:r>
            <a:endParaRPr sz="2000"/>
          </a:p>
          <a:p>
            <a:pPr indent="0" lvl="0" marL="0" rtl="0" algn="l">
              <a:lnSpc>
                <a:spcPct val="115000"/>
              </a:lnSpc>
              <a:spcBef>
                <a:spcPts val="1200"/>
              </a:spcBef>
              <a:spcAft>
                <a:spcPts val="0"/>
              </a:spcAft>
              <a:buSzPts val="2200"/>
              <a:buNone/>
            </a:pPr>
            <a:r>
              <a:rPr b="1" lang="en-US" sz="2000">
                <a:solidFill>
                  <a:srgbClr val="000000"/>
                </a:solidFill>
              </a:rPr>
              <a:t>Caratteristiche chiave:</a:t>
            </a:r>
            <a:endParaRPr b="1" sz="1600">
              <a:solidFill>
                <a:srgbClr val="000000"/>
              </a:solidFill>
            </a:endParaRPr>
          </a:p>
          <a:p>
            <a:pPr indent="-342900" lvl="0" marL="457200" rtl="0" algn="l">
              <a:lnSpc>
                <a:spcPct val="115000"/>
              </a:lnSpc>
              <a:spcBef>
                <a:spcPts val="1200"/>
              </a:spcBef>
              <a:spcAft>
                <a:spcPts val="0"/>
              </a:spcAft>
              <a:buClr>
                <a:srgbClr val="000000"/>
              </a:buClr>
              <a:buSzPts val="1800"/>
              <a:buChar char="●"/>
            </a:pPr>
            <a:r>
              <a:rPr lang="en-US" sz="1600">
                <a:solidFill>
                  <a:srgbClr val="000000"/>
                </a:solidFill>
              </a:rPr>
              <a:t>🧠 </a:t>
            </a:r>
            <a:r>
              <a:rPr b="1" lang="en-US" sz="1600">
                <a:solidFill>
                  <a:srgbClr val="000000"/>
                </a:solidFill>
              </a:rPr>
              <a:t>Video interattivi </a:t>
            </a:r>
            <a:r>
              <a:rPr lang="en-US" sz="1600">
                <a:solidFill>
                  <a:srgbClr val="000000"/>
                </a:solidFill>
              </a:rPr>
              <a:t>– inserire quiz e spunti all’interno dei video</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Presentazioni </a:t>
            </a:r>
            <a:r>
              <a:rPr lang="en-US" sz="1600">
                <a:solidFill>
                  <a:srgbClr val="000000"/>
                </a:solidFill>
              </a:rPr>
              <a:t>– Creare delle presentazioni sui contenuti della lezione</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Quiz e valutazioni </a:t>
            </a:r>
            <a:r>
              <a:rPr lang="en-US" sz="1600">
                <a:solidFill>
                  <a:srgbClr val="000000"/>
                </a:solidFill>
              </a:rPr>
              <a:t>– Domande a risposta multipla, attività </a:t>
            </a:r>
            <a:r>
              <a:rPr i="1" lang="en-US" sz="1600">
                <a:solidFill>
                  <a:srgbClr val="000000"/>
                </a:solidFill>
              </a:rPr>
              <a:t>drag-and-drop, </a:t>
            </a:r>
            <a:r>
              <a:rPr lang="en-US" sz="1600">
                <a:solidFill>
                  <a:srgbClr val="000000"/>
                </a:solidFill>
              </a:rPr>
              <a:t>completare le frasi</a:t>
            </a:r>
            <a:endParaRPr sz="1600">
              <a:solidFill>
                <a:srgbClr val="000000"/>
              </a:solidFill>
            </a:endParaRPr>
          </a:p>
          <a:p>
            <a:pPr indent="-342900" lvl="0" marL="457200" rtl="0" algn="l">
              <a:lnSpc>
                <a:spcPct val="115000"/>
              </a:lnSpc>
              <a:spcBef>
                <a:spcPts val="0"/>
              </a:spcBef>
              <a:spcAft>
                <a:spcPts val="0"/>
              </a:spcAft>
              <a:buClr>
                <a:srgbClr val="000000"/>
              </a:buClr>
              <a:buSzPts val="1800"/>
              <a:buChar char="●"/>
            </a:pPr>
            <a:r>
              <a:rPr lang="en-US" sz="1600">
                <a:solidFill>
                  <a:srgbClr val="000000"/>
                </a:solidFill>
              </a:rPr>
              <a:t>🎲 </a:t>
            </a:r>
            <a:r>
              <a:rPr b="1" lang="en-US" sz="1600">
                <a:solidFill>
                  <a:srgbClr val="000000"/>
                </a:solidFill>
              </a:rPr>
              <a:t>Giochi e attività</a:t>
            </a:r>
            <a:r>
              <a:rPr lang="en-US" sz="1600">
                <a:solidFill>
                  <a:srgbClr val="000000"/>
                </a:solidFill>
              </a:rPr>
              <a:t>– Flashcard, memory, linea del tempo</a:t>
            </a:r>
            <a:endParaRPr sz="16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Perché servirsi del software H5P in classe?</a:t>
            </a:r>
            <a:endParaRPr/>
          </a:p>
          <a:p>
            <a:pPr indent="0" lvl="0" marL="0" rtl="0" algn="l">
              <a:lnSpc>
                <a:spcPct val="115000"/>
              </a:lnSpc>
              <a:spcBef>
                <a:spcPts val="1200"/>
              </a:spcBef>
              <a:spcAft>
                <a:spcPts val="0"/>
              </a:spcAft>
              <a:buSzPts val="2200"/>
              <a:buNone/>
            </a:pPr>
            <a:r>
              <a:rPr lang="en-US" sz="2000">
                <a:solidFill>
                  <a:srgbClr val="000000"/>
                </a:solidFill>
              </a:rPr>
              <a:t> ✅ aumenta la partecipazione delle e degli studenti</a:t>
            </a:r>
            <a:br>
              <a:rPr lang="en-US" sz="2000">
                <a:solidFill>
                  <a:srgbClr val="000000"/>
                </a:solidFill>
              </a:rPr>
            </a:br>
            <a:r>
              <a:rPr lang="en-US" sz="2000">
                <a:solidFill>
                  <a:srgbClr val="000000"/>
                </a:solidFill>
              </a:rPr>
              <a:t> ✅ favorisce l’apprendimento attivo</a:t>
            </a:r>
            <a:br>
              <a:rPr lang="en-US" sz="2000">
                <a:solidFill>
                  <a:srgbClr val="000000"/>
                </a:solidFill>
              </a:rPr>
            </a:br>
            <a:r>
              <a:rPr lang="en-US" sz="2000">
                <a:solidFill>
                  <a:srgbClr val="000000"/>
                </a:solidFill>
              </a:rPr>
              <a:t> ✅ facile da integrare all’interno di piattaforme come Moodle, WordPress, e Drupal</a:t>
            </a:r>
            <a:br>
              <a:rPr lang="en-US" sz="2000">
                <a:solidFill>
                  <a:srgbClr val="000000"/>
                </a:solidFill>
              </a:rPr>
            </a:br>
            <a:r>
              <a:rPr lang="en-US" sz="2000">
                <a:solidFill>
                  <a:srgbClr val="000000"/>
                </a:solidFill>
              </a:rPr>
              <a:t> ✅ Gratuito e compatibile con i sistemi operative per smartphone</a:t>
            </a:r>
            <a:endParaRPr sz="1600">
              <a:solidFill>
                <a:srgbClr val="000000"/>
              </a:solidFill>
            </a:endParaRPr>
          </a:p>
          <a:p>
            <a:pPr indent="0" lvl="0" marL="0" rtl="0" algn="l">
              <a:lnSpc>
                <a:spcPct val="115000"/>
              </a:lnSpc>
              <a:spcBef>
                <a:spcPts val="1200"/>
              </a:spcBef>
              <a:spcAft>
                <a:spcPts val="0"/>
              </a:spcAft>
              <a:buSzPts val="2200"/>
              <a:buNone/>
            </a:pPr>
            <a:r>
              <a:rPr lang="en-US" sz="1800" u="sng">
                <a:solidFill>
                  <a:schemeClr val="hlink"/>
                </a:solidFill>
                <a:hlinkClick r:id="rId3"/>
              </a:rPr>
              <a:t>https://h5p.org/content-types-and-applications</a:t>
            </a:r>
            <a:endParaRPr sz="1800">
              <a:solidFill>
                <a:srgbClr val="000000"/>
              </a:solidFill>
            </a:endParaRPr>
          </a:p>
          <a:p>
            <a:pPr indent="0" lvl="0" marL="0" rtl="0" algn="l">
              <a:lnSpc>
                <a:spcPct val="115000"/>
              </a:lnSpc>
              <a:spcBef>
                <a:spcPts val="1200"/>
              </a:spcBef>
              <a:spcAft>
                <a:spcPts val="0"/>
              </a:spcAft>
              <a:buSzPts val="2200"/>
              <a:buNone/>
            </a:pPr>
            <a:r>
              <a:t/>
            </a:r>
            <a:endParaRPr sz="2400">
              <a:solidFill>
                <a:srgbClr val="000000"/>
              </a:solidFill>
            </a:endParaRPr>
          </a:p>
          <a:p>
            <a:pPr indent="0" lvl="0" marL="0" marR="0" rtl="0" algn="l">
              <a:lnSpc>
                <a:spcPct val="90000"/>
              </a:lnSpc>
              <a:spcBef>
                <a:spcPts val="1200"/>
              </a:spcBef>
              <a:spcAft>
                <a:spcPts val="0"/>
              </a:spcAft>
              <a:buSzPts val="2200"/>
              <a:buNone/>
            </a:pPr>
            <a:r>
              <a:t/>
            </a:r>
            <a:endParaRPr sz="2400"/>
          </a:p>
          <a:p>
            <a:pPr indent="0" lvl="0" marL="914400" marR="0" rtl="0" algn="l">
              <a:lnSpc>
                <a:spcPct val="90000"/>
              </a:lnSpc>
              <a:spcBef>
                <a:spcPts val="1000"/>
              </a:spcBef>
              <a:spcAft>
                <a:spcPts val="0"/>
              </a:spcAft>
              <a:buSzPts val="2200"/>
              <a:buNone/>
            </a:pPr>
            <a:r>
              <a:t/>
            </a:r>
            <a:endParaRPr b="1" sz="3100"/>
          </a:p>
        </p:txBody>
      </p:sp>
      <p:pic>
        <p:nvPicPr>
          <p:cNvPr id="144" name="Google Shape;144;g3501b5cbe11_1_2"/>
          <p:cNvPicPr preferRelativeResize="0"/>
          <p:nvPr/>
        </p:nvPicPr>
        <p:blipFill rotWithShape="1">
          <a:blip r:embed="rId4">
            <a:alphaModFix/>
          </a:blip>
          <a:srcRect b="0" l="0" r="0" t="0"/>
          <a:stretch/>
        </p:blipFill>
        <p:spPr>
          <a:xfrm>
            <a:off x="8253175" y="2429900"/>
            <a:ext cx="3568250" cy="1998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